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</p:sldMasterIdLst>
  <p:notesMasterIdLst>
    <p:notesMasterId r:id="rId23"/>
  </p:notesMasterIdLst>
  <p:sldIdLst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F4F93-0B8F-4291-8543-5CE11E59126B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DA41B-1D7D-435E-ADCF-5F6C76FA4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30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провозглашения Конституции было принято первое постановление Совета Министров ДНР </a:t>
            </a:r>
          </a:p>
          <a:p>
            <a:pPr algn="just"/>
            <a:r>
              <a:rPr lang="ru-RU" sz="1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 июня 2014 года </a:t>
            </a:r>
          </a:p>
          <a:p>
            <a:pPr algn="just"/>
            <a:r>
              <a:rPr lang="ru-RU" sz="1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применении Законов на территории ДНР в переходный период», </a:t>
            </a: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котором закреплялось, в частности, положение о том, что до принятия новых нормативно-правовых актов на территории ДНР действует украинское законодательство в части, которая не противоречит местному законодательству. Эта норма сформулирована для того, чтобы ДНР могла постепенно принимать собственное законодательство и заменять им украинское.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5AF91-0813-4F39-8368-B58740D5962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5AF91-0813-4F39-8368-B58740D59622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2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Проверить</a:t>
            </a:r>
            <a:r>
              <a:rPr lang="ru-RU" baseline="0" dirty="0" smtClean="0"/>
              <a:t> сайты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10B69-4D96-499E-8773-42C38835686A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89AF2-91C5-434C-BA25-456D82819F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90BB-DC7A-476F-A994-64AA499667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775A0-F950-4E6F-BA75-1CE4AEA96CB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CBFE2-11AF-4AEF-A53B-5A35297DC8B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580CC-AE88-4258-B728-55FB7253BA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F3A59-A6F8-4A9D-B32D-7F7A260F121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05300-7600-4117-9167-11D29F977D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94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2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6F6B6-4513-462B-A639-D8A712BDCA0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05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78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51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53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2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95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4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0E40-5EC8-4D69-A5EA-98C6AC1256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2CEFF-46DE-4D73-A68E-F555E8031B4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7FAF-43AF-4142-BFEF-563D8D35ED3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75A1E-9206-4D36-AAEA-0389B2F09C8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B576C-8478-4C32-99EF-EDCEFDE67A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75744-1FC8-46E8-AD65-4B5E0AAE7E3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217A0-0B77-4906-8074-F6ABDFDF56D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2D47F5-B976-4FC4-8275-5C9C8EC3028A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2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CBD1-3CED-4A62-A68B-77F3B729181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7EB93-3ECB-49B6-9D27-9C7A31A213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9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jpeg"/><Relationship Id="rId7" Type="http://schemas.openxmlformats.org/officeDocument/2006/relationships/hyperlink" Target="http://dnrsovet.su/doc/zakon/z99.doc" TargetMode="Externa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dnrsovet.su/doc/zakon/z84_1.docx" TargetMode="External"/><Relationship Id="rId11" Type="http://schemas.openxmlformats.org/officeDocument/2006/relationships/image" Target="../media/image5.jpeg"/><Relationship Id="rId5" Type="http://schemas.openxmlformats.org/officeDocument/2006/relationships/hyperlink" Target="http://dnrsovet.su/wp-content/uploads/2015/07/81-VS-Grazhdanskij-protsessualnyj-kodeks-Donetskoj-Narodnoj-Respubliki.doc" TargetMode="External"/><Relationship Id="rId10" Type="http://schemas.openxmlformats.org/officeDocument/2006/relationships/hyperlink" Target="http://dnrsovet.su/doc/zakon/z23.docx" TargetMode="External"/><Relationship Id="rId4" Type="http://schemas.openxmlformats.org/officeDocument/2006/relationships/hyperlink" Target="http://old.dnr-online.ru/wp-content/uploads/2014/05/%D0%A3%D0%B3%D0%BE%D0%BB%D0%BE%D0%B2%D0%BD%D1%8B%D0%B9_%D0%BA%D0%BE%D0%B4%D0%B5%D0%BA%D1%81_%D0%94%D0%9D%D0%A0.doc" TargetMode="External"/><Relationship Id="rId9" Type="http://schemas.openxmlformats.org/officeDocument/2006/relationships/hyperlink" Target="http://dnrsovet.su/zakonodatelnaya-deyatelnost/prinyatye/zakony/zakon-donetskoj-narodnoj-respubliki-o-gosudarstvennom-nadzore-v-sfere-hozyajstvennoj-deyatelnost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hyperlink" Target="http://juristprud.ru/publ/dnr/30" TargetMode="External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44;&#1053;&#1056;%206%20&#1057;&#1048;&#1051;&#1054;&#1042;&#1054;&#1045;.pptx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&#1044;&#1053;&#1056;%207%20&#1053;&#1040;&#1051;&#1054;&#1043;.pptx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44;&#1053;&#1056;%205%20&#1055;&#1056;&#1040;&#1042;&#1054;.ppt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hyperlink" Target="https://rusvesna.su/sites/default/files/styles/orign_wm/public/centrobank_dn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hyperlink" Target="&#1044;&#1053;&#1056;%205%20&#1055;&#1056;&#1040;&#1042;&#1054;.ppt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6;&#1089;&#1091;&#1076;&#1072;&#1088;&#1089;&#1090;&#1074;&#1077;&#1085;&#1085;&#1099;&#1081;%20&#1043;&#1080;&#1084;&#1085;%20&#1044;&#1053;&#1056;.avi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ДЛЯ РРТ\ФОН РАЗНОЕ\Рисунок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8100392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188640"/>
            <a:ext cx="8100392" cy="41044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ИСТОРИЯ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СТАНОВЛЕНИЯ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 РАЗВИТИЯ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ДОНЕЦКОЙ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НАРОДНОЙ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97152"/>
            <a:ext cx="2880320" cy="17904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60032" y="5229200"/>
            <a:ext cx="324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b="1" i="1" dirty="0">
                <a:solidFill>
                  <a:srgbClr val="000000"/>
                </a:solidFill>
                <a:latin typeface="Franklin Gothic Heavy" pitchFamily="34" charset="0"/>
              </a:rPr>
              <a:t>ГОСУДА́РСТВО</a:t>
            </a:r>
          </a:p>
        </p:txBody>
      </p:sp>
    </p:spTree>
    <p:extLst>
      <p:ext uri="{BB962C8B-B14F-4D97-AF65-F5344CB8AC3E}">
        <p14:creationId xmlns:p14="http://schemas.microsoft.com/office/powerpoint/2010/main" val="23814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670" y="65879"/>
            <a:ext cx="9144000" cy="6817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3727721"/>
            <a:ext cx="2799366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2978878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Первая книга Гражданского кодекса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Донецкой Народной Республики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принята в первом чтении 22.04.2016 </a:t>
            </a:r>
            <a:endParaRPr lang="ru-RU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41" y="188641"/>
            <a:ext cx="5810831" cy="223224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38" y="2636911"/>
            <a:ext cx="5806534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9641" y="188640"/>
            <a:ext cx="6132689" cy="64807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Глава ДНР подписал Гражданский кодекс Донецкой Народной Республики Глава ДНР Денис </a:t>
            </a:r>
            <a:r>
              <a:rPr lang="ru-RU" sz="2000" b="1" dirty="0" err="1">
                <a:solidFill>
                  <a:prstClr val="black"/>
                </a:solidFill>
              </a:rPr>
              <a:t>Пушилин</a:t>
            </a:r>
            <a:r>
              <a:rPr lang="ru-RU" sz="2000" b="1" dirty="0">
                <a:solidFill>
                  <a:prstClr val="black"/>
                </a:solidFill>
              </a:rPr>
              <a:t> подписал Гражданский кодекс Донецкой Народной Республики, принятый Народным Советом 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13 </a:t>
            </a:r>
            <a:r>
              <a:rPr lang="ru-RU" sz="2000" b="1" dirty="0">
                <a:solidFill>
                  <a:prstClr val="black"/>
                </a:solidFill>
              </a:rPr>
              <a:t>декабря 2019 года. 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Гражданский </a:t>
            </a:r>
            <a:r>
              <a:rPr lang="ru-RU" sz="2000" b="1" dirty="0">
                <a:solidFill>
                  <a:prstClr val="black"/>
                </a:solidFill>
              </a:rPr>
              <a:t>кодекс ДНР состоит из четырёх книг. Первая книга закрепляет основы гражданского законодательства, в том числе положения о физических и юридических лицах, сделках, сроках, представительстве, вещных правах. Вторая книга устанавливает общие положения норм, которые касаются отдельных видов договорных обязательств. Третья книга регулирует правоотношения в сфере наследственных прав. Четвёртая книга направлена на создание всестороннего и прозрачного механизма установления интеллектуальных прав: авторские права, смежные права, патентные права. Также установлены механизмы их охраны и защиты. </a:t>
            </a:r>
            <a:r>
              <a:rPr lang="ru-RU" sz="2000" b="1" dirty="0">
                <a:solidFill>
                  <a:srgbClr val="FF0000"/>
                </a:solidFill>
              </a:rPr>
              <a:t>Гражданский кодекс Донецкой Народной Республики вступит в силу с 1 июля 2020 года. </a:t>
            </a:r>
          </a:p>
        </p:txBody>
      </p:sp>
    </p:spTree>
    <p:extLst>
      <p:ext uri="{BB962C8B-B14F-4D97-AF65-F5344CB8AC3E}">
        <p14:creationId xmlns:p14="http://schemas.microsoft.com/office/powerpoint/2010/main" val="248764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6963" y="243367"/>
            <a:ext cx="8835655" cy="5690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</a:pP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Согласно постановлению Совета министров от 02.06.2014 № 9-1 «О применении Законов на территории ДНР в переходный период» — Законы и другие правовые акты, действовавшие на территории Донецкой Народной Республики до вступления в силу Конституции Донецкой Народной Республики, применяются в части, не противоречащей Конституции Донецкой Народной Республики.</a:t>
            </a:r>
            <a:endParaRPr lang="ru-RU" sz="1600" b="1" i="1" dirty="0">
              <a:solidFill>
                <a:prstClr val="black"/>
              </a:solidFill>
              <a:latin typeface="Arial Black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Кодекс Украины об административных правонарушениях, введённый в действие Постановлением Верховного Совета Украинской ССР от 07.12.1984 г. от 07.12.1984 г. № 8074-10, с изменениями и дополнениями, вступившими в силу от 19.11.2013 г. </a:t>
            </a:r>
            <a:endParaRPr lang="ru-RU" b="1" i="1" dirty="0">
              <a:solidFill>
                <a:prstClr val="black"/>
              </a:solidFill>
              <a:latin typeface="Arial Black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Хозяйственный </a:t>
            </a: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кодекс Украины по состоянию на 14.05. 2014 г., Хозяйственно-процессуальный кодекс Украины от 14.05. 2014 г.;</a:t>
            </a:r>
            <a:endParaRPr lang="ru-RU" sz="1600" b="1" i="1" dirty="0">
              <a:solidFill>
                <a:prstClr val="black"/>
              </a:solidFill>
              <a:latin typeface="Arial Black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Кодекс законов Украины о труде;</a:t>
            </a:r>
            <a:endParaRPr lang="ru-RU" sz="1600" b="1" i="1" dirty="0">
              <a:solidFill>
                <a:prstClr val="black"/>
              </a:solidFill>
              <a:latin typeface="Arial Black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Гражданский кодекс Украины по состоянию на 14.05. 2014 г., Гражданско-процессуальный кодекс Украины от 18.08.1963 г.</a:t>
            </a:r>
            <a:endParaRPr lang="ru-RU" sz="1600" b="1" i="1" dirty="0">
              <a:solidFill>
                <a:prstClr val="black"/>
              </a:solidFill>
              <a:latin typeface="Arial Black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др.</a:t>
            </a:r>
            <a:endParaRPr lang="ru-RU" sz="1600" b="1" i="1" dirty="0">
              <a:solidFill>
                <a:prstClr val="black"/>
              </a:solidFill>
              <a:latin typeface="Arial Black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52830" y="177029"/>
            <a:ext cx="7784981" cy="2171852"/>
            <a:chOff x="1052830" y="177029"/>
            <a:chExt cx="7784981" cy="2171852"/>
          </a:xfrm>
        </p:grpSpPr>
        <p:sp>
          <p:nvSpPr>
            <p:cNvPr id="6" name="Блок-схема: документ 5"/>
            <p:cNvSpPr/>
            <p:nvPr/>
          </p:nvSpPr>
          <p:spPr>
            <a:xfrm>
              <a:off x="2645123" y="260648"/>
              <a:ext cx="6192688" cy="2088233"/>
            </a:xfrm>
            <a:prstGeom prst="flowChartDocumen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u="sng" dirty="0">
                  <a:solidFill>
                    <a:prstClr val="black"/>
                  </a:solidFill>
                </a:rPr>
                <a:t>Законодательство Украины</a:t>
              </a:r>
              <a:r>
                <a:rPr lang="ru-RU" sz="2800" b="1" dirty="0">
                  <a:solidFill>
                    <a:prstClr val="black"/>
                  </a:solidFill>
                </a:rPr>
                <a:t>, действовавшее до вступления в силу Конституции ДНР</a:t>
              </a:r>
            </a:p>
          </p:txBody>
        </p:sp>
        <p:pic>
          <p:nvPicPr>
            <p:cNvPr id="3074" name="Picture 2" descr="Картинки по запросу конституція україни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830" y="177029"/>
              <a:ext cx="1714500" cy="215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107505" y="1907724"/>
            <a:ext cx="8928991" cy="3105452"/>
            <a:chOff x="107505" y="1907724"/>
            <a:chExt cx="8928991" cy="3105452"/>
          </a:xfrm>
        </p:grpSpPr>
        <p:sp>
          <p:nvSpPr>
            <p:cNvPr id="7" name="Блок-схема: документ 6"/>
            <p:cNvSpPr/>
            <p:nvPr/>
          </p:nvSpPr>
          <p:spPr>
            <a:xfrm>
              <a:off x="2195736" y="1907724"/>
              <a:ext cx="6840760" cy="3105452"/>
            </a:xfrm>
            <a:prstGeom prst="flowChartDocumen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u="sng" dirty="0">
                  <a:solidFill>
                    <a:prstClr val="black"/>
                  </a:solidFill>
                </a:rPr>
                <a:t>Законодательство ДНР, скопированное с законодательства России </a:t>
              </a:r>
            </a:p>
            <a:p>
              <a:pPr algn="just"/>
              <a:r>
                <a:rPr lang="ru-RU" sz="2400" b="1" dirty="0">
                  <a:solidFill>
                    <a:prstClr val="black"/>
                  </a:solidFill>
                </a:rPr>
                <a:t>(</a:t>
              </a:r>
              <a:r>
                <a:rPr lang="ru-RU" sz="2400" b="1" u="sng" dirty="0">
                  <a:solidFill>
                    <a:prstClr val="black"/>
                  </a:solidFill>
                  <a:hlinkClick r:id="rId4"/>
                </a:rPr>
                <a:t>УК ДНР</a:t>
              </a:r>
              <a:r>
                <a:rPr lang="ru-RU" sz="2400" b="1" dirty="0">
                  <a:solidFill>
                    <a:prstClr val="black"/>
                  </a:solidFill>
                </a:rPr>
                <a:t>, </a:t>
              </a:r>
              <a:r>
                <a:rPr lang="ru-RU" sz="2400" b="1" u="sng" dirty="0">
                  <a:solidFill>
                    <a:prstClr val="black"/>
                  </a:solidFill>
                  <a:hlinkClick r:id="rId5"/>
                </a:rPr>
                <a:t>ГПК ДНР</a:t>
              </a:r>
              <a:r>
                <a:rPr lang="ru-RU" sz="2400" b="1" u="sng" dirty="0">
                  <a:solidFill>
                    <a:prstClr val="black"/>
                  </a:solidFill>
                  <a:hlinkClick r:id="rId6"/>
                </a:rPr>
                <a:t>, Закон ДНР от 14 августа 2015 г. № 84-IНС «Об обороне»</a:t>
              </a:r>
              <a:r>
                <a:rPr lang="ru-RU" sz="2400" b="1" dirty="0">
                  <a:solidFill>
                    <a:prstClr val="black"/>
                  </a:solidFill>
                </a:rPr>
                <a:t> и т.д.) или сохранившее с ним сходство (к примеру, </a:t>
              </a:r>
              <a:r>
                <a:rPr lang="ru-RU" sz="2400" b="1" u="sng" dirty="0">
                  <a:solidFill>
                    <a:prstClr val="black"/>
                  </a:solidFill>
                  <a:hlinkClick r:id="rId7"/>
                </a:rPr>
                <a:t>Закон ДНР от 25.12.2015  99-IНС «О налоговой системе»</a:t>
              </a:r>
              <a:r>
                <a:rPr lang="ru-RU" sz="2400" b="1" dirty="0">
                  <a:solidFill>
                    <a:prstClr val="black"/>
                  </a:solidFill>
                </a:rPr>
                <a:t>);</a:t>
              </a:r>
            </a:p>
          </p:txBody>
        </p:sp>
        <p:pic>
          <p:nvPicPr>
            <p:cNvPr id="3076" name="Picture 4" descr="Картинки по запросу конституция рф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1934404"/>
              <a:ext cx="2105040" cy="286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89250" y="2977814"/>
            <a:ext cx="8947246" cy="2808312"/>
            <a:chOff x="107505" y="2960947"/>
            <a:chExt cx="8947246" cy="2808312"/>
          </a:xfrm>
        </p:grpSpPr>
        <p:sp>
          <p:nvSpPr>
            <p:cNvPr id="8" name="Блок-схема: документ 7"/>
            <p:cNvSpPr/>
            <p:nvPr/>
          </p:nvSpPr>
          <p:spPr>
            <a:xfrm>
              <a:off x="1825956" y="2960947"/>
              <a:ext cx="7228795" cy="2808312"/>
            </a:xfrm>
            <a:prstGeom prst="flowChartDocumen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u="sng" dirty="0">
                  <a:solidFill>
                    <a:prstClr val="black"/>
                  </a:solidFill>
                </a:rPr>
                <a:t>Уникальное законодательство ДНР, </a:t>
              </a:r>
            </a:p>
            <a:p>
              <a:pPr algn="just"/>
              <a:r>
                <a:rPr lang="ru-RU" sz="2400" b="1" dirty="0">
                  <a:solidFill>
                    <a:prstClr val="black"/>
                  </a:solidFill>
                </a:rPr>
                <a:t>не имеющее прямых аналогов или копий (например, </a:t>
              </a:r>
              <a:r>
                <a:rPr lang="ru-RU" sz="2400" b="1" u="sng" dirty="0">
                  <a:solidFill>
                    <a:prstClr val="black"/>
                  </a:solidFill>
                  <a:hlinkClick r:id="rId9"/>
                </a:rPr>
                <a:t>Закон ДНР от 21 августа 2015 г. № 76-IНС «О государственном надзоре в сфере хозяйственной деятельности»</a:t>
              </a:r>
              <a:r>
                <a:rPr lang="ru-RU" sz="2400" b="1" dirty="0">
                  <a:solidFill>
                    <a:prstClr val="black"/>
                  </a:solidFill>
                </a:rPr>
                <a:t>, </a:t>
              </a:r>
              <a:r>
                <a:rPr lang="ru-RU" sz="2400" b="1" u="sng" dirty="0">
                  <a:solidFill>
                    <a:prstClr val="black"/>
                  </a:solidFill>
                  <a:hlinkClick r:id="rId10"/>
                </a:rPr>
                <a:t>Закон ДНР от 24.04.2015 № 23-IНС «Об особых правовых режимах»</a:t>
              </a:r>
              <a:r>
                <a:rPr lang="ru-RU" sz="2400" b="1" dirty="0">
                  <a:solidFill>
                    <a:prstClr val="black"/>
                  </a:solidFill>
                </a:rPr>
                <a:t>).</a:t>
              </a:r>
            </a:p>
          </p:txBody>
        </p:sp>
        <p:pic>
          <p:nvPicPr>
            <p:cNvPr id="10" name="Picture 2" descr="Конституция Донецкой Народной Республики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3017872"/>
              <a:ext cx="1750716" cy="257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:\ДЛЯ РРТ\ДЛЯ РРТ ШКОЛА\ФОН ПРАВО\Рисунок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0" y="4611152"/>
            <a:ext cx="1950234" cy="216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8" y="188640"/>
            <a:ext cx="8244751" cy="2924139"/>
          </a:xfrm>
          <a:prstGeom prst="rect">
            <a:avLst/>
          </a:prstGeom>
        </p:spPr>
      </p:pic>
      <p:pic>
        <p:nvPicPr>
          <p:cNvPr id="12290" name="Picture 2" descr="Картинки по запросу дарья морозова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6382743" cy="359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учеба\2017-01-11_1821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0" y="188640"/>
            <a:ext cx="876591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385500"/>
            <a:ext cx="494436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u="sng" dirty="0">
                <a:solidFill>
                  <a:prstClr val="black"/>
                </a:solidFill>
                <a:hlinkClick r:id="rId4"/>
              </a:rPr>
              <a:t>http://juristprud.ru/publ/dnr/30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3315" name="Picture 3" descr="I:\учеба\2017-01-11_1824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2" y="188640"/>
            <a:ext cx="861828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" y="188640"/>
            <a:ext cx="8765917" cy="6633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8800" y="1309936"/>
            <a:ext cx="320581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2800" dirty="0">
                <a:solidFill>
                  <a:prstClr val="black"/>
                </a:solidFill>
              </a:rPr>
              <a:t>http://pravograd.org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3316" name="Picture 4" descr="I:\учеба\2017-01-11_1846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9" y="223272"/>
            <a:ext cx="869511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659874"/>
            <a:ext cx="269496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AU" sz="3200" dirty="0">
                <a:solidFill>
                  <a:prstClr val="black"/>
                </a:solidFill>
              </a:rPr>
              <a:t>http://uckk.ru/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9" y="173622"/>
            <a:ext cx="8765917" cy="658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4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43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9511" y="5713909"/>
            <a:ext cx="4763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0000"/>
                </a:solidFill>
              </a:rPr>
              <a:t>https://vsednr.ru/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064"/>
            <a:ext cx="9144000" cy="5344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333"/>
            <a:ext cx="9144000" cy="53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0606" y="937936"/>
            <a:ext cx="4201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2F2B20"/>
                </a:solidFill>
                <a:latin typeface="Arial Black" panose="020B0A04020102020204" pitchFamily="34" charset="0"/>
              </a:rPr>
              <a:t>Аппарат принуждения</a:t>
            </a:r>
          </a:p>
        </p:txBody>
      </p:sp>
      <p:pic>
        <p:nvPicPr>
          <p:cNvPr id="5" name="Picture 2" descr="H:\ БЛОГ !!!!\иллюстр\galochka.jp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5" y="1086775"/>
            <a:ext cx="1496679" cy="152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ПОЛИЦИЯ ДН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50" y="2138265"/>
            <a:ext cx="310314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артинки по запросу ПОЛИЦИЯ ДН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14" y="2248624"/>
            <a:ext cx="4032448" cy="22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военная полиция дн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38413"/>
            <a:ext cx="4568519" cy="1983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6" y="116632"/>
            <a:ext cx="872901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4355" y="255474"/>
            <a:ext cx="305750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https://mvddnr.ru/</a:t>
            </a:r>
          </a:p>
        </p:txBody>
      </p:sp>
    </p:spTree>
    <p:extLst>
      <p:ext uri="{BB962C8B-B14F-4D97-AF65-F5344CB8AC3E}">
        <p14:creationId xmlns:p14="http://schemas.microsoft.com/office/powerpoint/2010/main" val="11168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1971978" y="912892"/>
            <a:ext cx="6362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2F2B20"/>
                </a:solidFill>
                <a:latin typeface="Arial Black" panose="020B0A04020102020204" pitchFamily="34" charset="0"/>
              </a:rPr>
              <a:t>Налоговая и финансовая системы</a:t>
            </a:r>
          </a:p>
        </p:txBody>
      </p:sp>
      <p:pic>
        <p:nvPicPr>
          <p:cNvPr id="54" name="Picture 2" descr="H:\ БЛОГ !!!!\иллюстр\galochka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5" y="702634"/>
            <a:ext cx="1496679" cy="152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7524" y="2654936"/>
            <a:ext cx="8568952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prstClr val="black"/>
                </a:solidFill>
              </a:rPr>
              <a:t>В ДНР работает министерство по доходам и сборам, в которое входят налоговая инспекция, налоговая милиция, налоговый терминал и департамент по контролю за ценами. Кроме этого, создана таможенная служба.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" y="797149"/>
            <a:ext cx="9144000" cy="54029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8298" y="6199624"/>
            <a:ext cx="3283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http://mdsdnr.ru/</a:t>
            </a:r>
          </a:p>
        </p:txBody>
      </p:sp>
    </p:spTree>
    <p:extLst>
      <p:ext uri="{BB962C8B-B14F-4D97-AF65-F5344CB8AC3E}">
        <p14:creationId xmlns:p14="http://schemas.microsoft.com/office/powerpoint/2010/main" val="15611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3" y="797149"/>
            <a:ext cx="8921435" cy="592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3" y="797149"/>
            <a:ext cx="8825901" cy="59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4731" y="1236111"/>
            <a:ext cx="3740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2F2B20"/>
                </a:solidFill>
                <a:latin typeface="Arial Black" panose="020B0A04020102020204" pitchFamily="34" charset="0"/>
              </a:rPr>
              <a:t>Право</a:t>
            </a:r>
            <a:endParaRPr lang="ru-RU" sz="3600" b="1" i="1" u="sng" dirty="0">
              <a:solidFill>
                <a:srgbClr val="2F2B2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:\ БЛОГ !!!!\иллюстр\galochka.jp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7" y="940128"/>
            <a:ext cx="1214242" cy="1238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онституция Донецкой Народной Республ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7" y="2420507"/>
            <a:ext cx="3348842" cy="38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54825" y="2420507"/>
            <a:ext cx="43398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prstClr val="black"/>
                </a:solidFill>
              </a:rPr>
              <a:t>Конституция ДНР принята Верховным Советом Донецкой Народной Республики 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</a:rPr>
              <a:t>14 мая 2014 года. </a:t>
            </a:r>
          </a:p>
        </p:txBody>
      </p:sp>
    </p:spTree>
    <p:extLst>
      <p:ext uri="{BB962C8B-B14F-4D97-AF65-F5344CB8AC3E}">
        <p14:creationId xmlns:p14="http://schemas.microsoft.com/office/powerpoint/2010/main" val="319170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 descr="Центробанк ДНР начнёт выдавать кредиты гражданам | Русская весна">
            <a:hlinkClick r:id="rId2" tooltip="&quot;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4" y="204921"/>
            <a:ext cx="3117185" cy="24901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7278" y="2695074"/>
            <a:ext cx="3237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Центральный республиканский банк ДНР к осени 2019 года планирует начать выдавать кредиты жителям Республики. 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4977" r="4663" b="9314"/>
          <a:stretch/>
        </p:blipFill>
        <p:spPr>
          <a:xfrm>
            <a:off x="4716379" y="204921"/>
            <a:ext cx="4144430" cy="2570849"/>
          </a:xfrm>
          <a:prstGeom prst="roundRect">
            <a:avLst/>
          </a:prstGeom>
        </p:spPr>
      </p:pic>
      <p:pic>
        <p:nvPicPr>
          <p:cNvPr id="6" name="Picture 2" descr="Картинки по запросу рост кредиты дн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9" y="3007953"/>
            <a:ext cx="4330280" cy="32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0" y="204921"/>
            <a:ext cx="8946639" cy="6040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609" y="345898"/>
            <a:ext cx="4381540" cy="5899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0" y="252992"/>
            <a:ext cx="9016969" cy="60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онституция Донецкой Народной Республ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5841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4249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КОНСТИТУЦИЯ 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ДОНЕЦКОЙ НАРОДНОЙ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РЕСПУБЛИКИ  </a:t>
            </a:r>
          </a:p>
          <a:p>
            <a:pPr algn="just"/>
            <a:endParaRPr lang="ru-RU" sz="2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Согласно Конституции, Донецкая Народная Республика —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демократическое правовое   социальное  государство. </a:t>
            </a:r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Источником власти в Донецкой Народной Республике является ее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народ</a:t>
            </a:r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. Высшим выражением власти народа являются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референдум и свободные выборы</a:t>
            </a:r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. Высшей ценностью в Республике являются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Человек, его права и свободы</a:t>
            </a:r>
            <a:r>
              <a:rPr lang="ru-RU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4" y="112734"/>
            <a:ext cx="8813792" cy="6463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H:\ БЛОГ !!!!\иллюстр\galochka.jp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091">
            <a:off x="363372" y="4754282"/>
            <a:ext cx="1214242" cy="1238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374" y="2060848"/>
            <a:ext cx="7130106" cy="43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113719"/>
            <a:ext cx="8928993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1</a:t>
            </a:r>
            <a:endParaRPr lang="ru-RU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Донецкая Народная Республика является демократическим правовым социальным государством.  Территория Донецкой Народной Республики является единой и неделимой.</a:t>
            </a:r>
          </a:p>
          <a:p>
            <a:pPr marL="85725" algn="just"/>
            <a:endParaRPr lang="ru-RU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2</a:t>
            </a:r>
            <a:endParaRPr lang="ru-RU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Источником власти в Донецкой Народной Республике является ее народ.</a:t>
            </a:r>
            <a:endParaRPr lang="ru-RU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3</a:t>
            </a:r>
            <a:endParaRPr lang="ru-RU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Человек, его права и свободы являются высшей ценностью. </a:t>
            </a: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7</a:t>
            </a: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Донецкая Народная Республика имеет свою Конституцию и законодательство, действующие на всей территории Донецкой Народной Республики</a:t>
            </a:r>
            <a:r>
              <a:rPr lang="ru-RU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9</a:t>
            </a: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Донецкой Народной Республике признается идеологическое и политическое многообразие, многопартийность. Религиозные объединения отделены от государства и равны перед законом.</a:t>
            </a: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Никакая религия и идеология не могут устанавливаться в качестве государственных или обязательных.</a:t>
            </a:r>
          </a:p>
          <a:p>
            <a:pPr marL="85725" algn="just"/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42</a:t>
            </a:r>
            <a:endParaRPr lang="ru-RU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обвиняемый в совершении преступления считается невиновным, пока его виновность не будет доказана в предусмотренном законом порядке и установлена вступившим в законную силу приговором суда.</a:t>
            </a:r>
          </a:p>
          <a:p>
            <a:pPr marL="85725" algn="just"/>
            <a:endParaRPr lang="ru-RU" sz="1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72</a:t>
            </a: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законодательной инициативы в Народном Совете Донецкой Народной Республики принадлежит Главе Донецкой Народной Республики, депутатам Народного Совета Донецкой Народной Республики, его комитетам и комиссиям, представительным органам местного самоуправления, образованным на территории Донецкой Народной Республики. Право законодательной инициативы также принадлежит Верховному Суду Донецкой Народной Республики и Генеральному прокурору Донецкой Народной Республики по вопросам их ведения.</a:t>
            </a:r>
          </a:p>
          <a:p>
            <a:pPr marL="85725" algn="ctr"/>
            <a:endParaRPr lang="ru-RU" sz="1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algn="ctr"/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86</a:t>
            </a: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избрания органов местного самоуправления на основании настоящей Конституции главы органов местного самоуправления назначаются Главой Донецкой Народной Республики.</a:t>
            </a:r>
          </a:p>
          <a:p>
            <a:pPr marL="85725" algn="just"/>
            <a:r>
              <a:rPr lang="ru-RU" sz="1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период действия режима военного положения на территории Донецкой Народной Республики депутаты Народного Совета Донецкой Народной Республики, состоящие на военной службе, имеют право совмещать осуществление своих полномочий с выполнением обязанностей военной службы.</a:t>
            </a:r>
            <a:endParaRPr lang="ru-RU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23528" y="764704"/>
            <a:ext cx="5904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79512" y="2924944"/>
            <a:ext cx="85689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1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онституция Донецкой Народной Республ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58" y="1178107"/>
            <a:ext cx="1502610" cy="18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ДЛЯ РРТ\ДЛЯ РРТ ШКОЛА\ФОН ПРАВО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107"/>
            <a:ext cx="1668131" cy="18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7210" y="1067721"/>
            <a:ext cx="5315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</a:rPr>
              <a:t>Статья 3</a:t>
            </a:r>
          </a:p>
          <a:p>
            <a:r>
              <a:rPr lang="ru-RU" sz="2000" dirty="0">
                <a:solidFill>
                  <a:prstClr val="black"/>
                </a:solidFill>
              </a:rPr>
              <a:t>Каждый человек имеет право на жизнь, на свободу и на личную неприкосновенность. </a:t>
            </a:r>
            <a:r>
              <a:rPr lang="ru-RU" sz="2400" b="1" dirty="0">
                <a:solidFill>
                  <a:prstClr val="black"/>
                </a:solidFill>
              </a:rPr>
              <a:t>(ст.14)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26992" y="2619056"/>
            <a:ext cx="531566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</a:rPr>
              <a:t>Статья 5</a:t>
            </a:r>
          </a:p>
          <a:p>
            <a:r>
              <a:rPr lang="ru-RU" sz="2000" dirty="0">
                <a:solidFill>
                  <a:prstClr val="black"/>
                </a:solidFill>
              </a:rPr>
              <a:t>Никто не должен подвергаться пыткам или жестоким, бесчеловечным или унижающим его достоинство обращению и наказанию.</a:t>
            </a:r>
          </a:p>
          <a:p>
            <a:r>
              <a:rPr lang="ru-RU" sz="2400" b="1" dirty="0">
                <a:solidFill>
                  <a:prstClr val="black"/>
                </a:solidFill>
              </a:rPr>
              <a:t>(ст.14)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9599" y="4263795"/>
            <a:ext cx="84367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</a:rPr>
              <a:t>Статья 11</a:t>
            </a:r>
          </a:p>
          <a:p>
            <a:r>
              <a:rPr lang="ru-RU" sz="2000" dirty="0">
                <a:solidFill>
                  <a:prstClr val="black"/>
                </a:solidFill>
              </a:rPr>
              <a:t>Каждый человек, обвиняемый в совершении преступления, имеет право считаться невиновным до тех пор, пока его виновность не будет установлена законным порядком путем гласного судебного разбирательства, при котором ему обеспечиваются все возможности для защиты. </a:t>
            </a:r>
          </a:p>
          <a:p>
            <a:r>
              <a:rPr lang="ru-RU" sz="2400" b="1" dirty="0">
                <a:solidFill>
                  <a:prstClr val="black"/>
                </a:solidFill>
              </a:rPr>
              <a:t>(ст. 42)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797149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Статья 6 </a:t>
            </a:r>
          </a:p>
          <a:p>
            <a:pPr algn="just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Государственная власть в Донецкой </a:t>
            </a:r>
          </a:p>
          <a:p>
            <a:pPr algn="just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Народной Республике осуществляется на </a:t>
            </a:r>
          </a:p>
          <a:p>
            <a:pPr algn="just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основе разделения на 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законодательную, исполнительную и судебную. 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Государственную власть в Донецкой Народной Республике осуществляют </a:t>
            </a:r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Глава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Донецкой Народной Республики</a:t>
            </a:r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Народный Совет</a:t>
            </a:r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Донецкой Народной Республики – Парламент Донецкой Народной Республики,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Правительство</a:t>
            </a:r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Донецкой Народной Республики, 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суды</a:t>
            </a:r>
            <a:r>
              <a:rPr lang="ru-RU" sz="2400" b="1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Донецкой Народной Республики.</a:t>
            </a:r>
          </a:p>
        </p:txBody>
      </p:sp>
      <p:pic>
        <p:nvPicPr>
          <p:cNvPr id="5" name="Picture 2" descr="Конституция Донецкой Народной Республ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04" y="947543"/>
            <a:ext cx="1265240" cy="13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212" y="272954"/>
            <a:ext cx="8562594" cy="33573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95" y="3021184"/>
            <a:ext cx="8562594" cy="21942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5" y="4964479"/>
            <a:ext cx="9074215" cy="181702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221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"/>
          <p:cNvSpPr/>
          <p:nvPr/>
        </p:nvSpPr>
        <p:spPr>
          <a:xfrm>
            <a:off x="827583" y="832531"/>
            <a:ext cx="8316418" cy="4994920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Овал 6"/>
          <p:cNvSpPr/>
          <p:nvPr/>
        </p:nvSpPr>
        <p:spPr>
          <a:xfrm>
            <a:off x="1820888" y="4145555"/>
            <a:ext cx="411219" cy="396097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Овал 8"/>
          <p:cNvSpPr/>
          <p:nvPr/>
        </p:nvSpPr>
        <p:spPr>
          <a:xfrm>
            <a:off x="3076880" y="3290249"/>
            <a:ext cx="390871" cy="375617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Овал 10"/>
          <p:cNvSpPr/>
          <p:nvPr/>
        </p:nvSpPr>
        <p:spPr>
          <a:xfrm>
            <a:off x="8173072" y="1697900"/>
            <a:ext cx="540566" cy="519471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 descr="C:\Documents and Settings\User\Рабочий стол\dnr_46x27sm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6078"/>
            <a:ext cx="2304256" cy="1411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64" y="1751841"/>
            <a:ext cx="640600" cy="6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Конституция Донецкой Народной Республики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r="13516"/>
          <a:stretch/>
        </p:blipFill>
        <p:spPr bwMode="auto">
          <a:xfrm>
            <a:off x="176318" y="2269865"/>
            <a:ext cx="23260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2513520" y="5446078"/>
            <a:ext cx="4776864" cy="1285799"/>
          </a:xfrm>
          <a:prstGeom prst="wedgeRectCallout">
            <a:avLst>
              <a:gd name="adj1" fmla="val -34586"/>
              <a:gd name="adj2" fmla="val -20431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постановление Совета Министров ДНР 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b="1" u="sng" dirty="0">
                <a:solidFill>
                  <a:prstClr val="black"/>
                </a:solidFill>
              </a:rPr>
              <a:t>от 2 июня 2014 года 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b="1" u="sng" dirty="0">
                <a:solidFill>
                  <a:prstClr val="black"/>
                </a:solidFill>
              </a:rPr>
              <a:t>«О применении Законов на территории ДНР в переходный период»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72" y="2972497"/>
            <a:ext cx="4873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вал 20"/>
          <p:cNvSpPr/>
          <p:nvPr/>
        </p:nvSpPr>
        <p:spPr>
          <a:xfrm>
            <a:off x="4249564" y="2762465"/>
            <a:ext cx="375617" cy="375617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Овал 22"/>
          <p:cNvSpPr/>
          <p:nvPr/>
        </p:nvSpPr>
        <p:spPr>
          <a:xfrm>
            <a:off x="4879287" y="2481047"/>
            <a:ext cx="375617" cy="375617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Овал 24"/>
          <p:cNvSpPr/>
          <p:nvPr/>
        </p:nvSpPr>
        <p:spPr>
          <a:xfrm>
            <a:off x="5581664" y="2279169"/>
            <a:ext cx="402097" cy="403871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00" y="2013570"/>
            <a:ext cx="640600" cy="6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64" y="1897071"/>
            <a:ext cx="640600" cy="6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ая выноска 19"/>
          <p:cNvSpPr/>
          <p:nvPr/>
        </p:nvSpPr>
        <p:spPr>
          <a:xfrm>
            <a:off x="176318" y="383905"/>
            <a:ext cx="4073246" cy="1550457"/>
          </a:xfrm>
          <a:prstGeom prst="wedgeRectCallout">
            <a:avLst>
              <a:gd name="adj1" fmla="val 84142"/>
              <a:gd name="adj2" fmla="val 8093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В 2014 году ряд нормативных актов был направлен на регулирование запрета фашизма и нацизма, формирование судебной системы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625180" y="91669"/>
            <a:ext cx="4267300" cy="1419713"/>
            <a:chOff x="2959604" y="91669"/>
            <a:chExt cx="4343618" cy="1419713"/>
          </a:xfrm>
        </p:grpSpPr>
        <p:sp>
          <p:nvSpPr>
            <p:cNvPr id="30" name="Прямоугольная выноска 29"/>
            <p:cNvSpPr/>
            <p:nvPr/>
          </p:nvSpPr>
          <p:spPr>
            <a:xfrm>
              <a:off x="2959604" y="91669"/>
              <a:ext cx="4343618" cy="1419713"/>
            </a:xfrm>
            <a:prstGeom prst="wedgeRectCallout">
              <a:avLst>
                <a:gd name="adj1" fmla="val 41277"/>
                <a:gd name="adj2" fmla="val 79946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043504" y="247727"/>
              <a:ext cx="40145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16 марта 2016 </a:t>
              </a:r>
              <a:r>
                <a:rPr lang="ru-RU" b="1" dirty="0">
                  <a:solidFill>
                    <a:prstClr val="black"/>
                  </a:solidFill>
                </a:rPr>
                <a:t>в Республике началась выдача первых паспортов гражданам Донецкой Народной Республики.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Прямоугольная выноска 35"/>
          <p:cNvSpPr/>
          <p:nvPr/>
        </p:nvSpPr>
        <p:spPr>
          <a:xfrm>
            <a:off x="4396145" y="2675224"/>
            <a:ext cx="4669155" cy="2448272"/>
          </a:xfrm>
          <a:prstGeom prst="wedgeRectCallout">
            <a:avLst>
              <a:gd name="adj1" fmla="val 7951"/>
              <a:gd name="adj2" fmla="val -7097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17 августа на первом заседании Президиум Совета министров ДНР принял «Уголовный кодекс  Донецкой Народной Республики».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Положено начало формированию криминального и уголовно-процессуального законодательства</a:t>
            </a:r>
          </a:p>
        </p:txBody>
      </p:sp>
      <p:pic>
        <p:nvPicPr>
          <p:cNvPr id="2050" name="Picture 2" descr="Картинки по запросу восклицательный знак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833">
            <a:off x="7460772" y="5277861"/>
            <a:ext cx="934610" cy="13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B576C-8478-4C32-99EF-EDCEFDE67A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8245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7958" y="816425"/>
            <a:ext cx="38260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</a:rPr>
              <a:t>в ДНР КЗоТ решили оставить так как есть. То есть, тот КЗоТ который был при СССР, потом при УСССР, ну а после уже в Украине, не подвергнув никаким изменениям.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6" y="816425"/>
            <a:ext cx="5244122" cy="304081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4" y="816425"/>
            <a:ext cx="5244123" cy="56959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043" y="2590027"/>
            <a:ext cx="3601452" cy="413144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2" descr="I:\право днр\законы\04-02-2016 17-06-5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" y="188640"/>
            <a:ext cx="907016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1681" y="188641"/>
            <a:ext cx="8834815" cy="67309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ru-RU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Не подлежат исполнению на территории Республики </a:t>
            </a:r>
            <a:r>
              <a:rPr lang="ru-RU" sz="2400" b="1" dirty="0">
                <a:solidFill>
                  <a:prstClr val="black"/>
                </a:solidFill>
                <a:cs typeface="Arial" panose="020B0604020202020204" pitchFamily="34" charset="0"/>
              </a:rPr>
              <a:t>исполнительные документы, выданные на основании решений судов и иных органов (должностных лиц) Украины, по которым стороной являются государственные органы Украины.</a:t>
            </a:r>
            <a:br>
              <a:rPr lang="ru-RU" sz="2400" b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ru-RU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Не подлежат исполнению на территории Республики </a:t>
            </a:r>
            <a:r>
              <a:rPr lang="ru-RU" sz="2400" b="1" dirty="0">
                <a:solidFill>
                  <a:prstClr val="black"/>
                </a:solidFill>
                <a:cs typeface="Arial" panose="020B0604020202020204" pitchFamily="34" charset="0"/>
              </a:rPr>
              <a:t>исполнительные документы, выданные на основании решений судов Украины, и исполнительные надписи нотариусов Украины о взыскании с физических лиц, проживающих на территории ДНР, юридических лиц и физических лиц — предпринимателей, зарегистрированных в регистрационных органах ДНР, задолженности по кредитным обязательствам, штрафов и пени перед банковскими и финансовыми учреждениями Украины.</a:t>
            </a:r>
          </a:p>
        </p:txBody>
      </p:sp>
    </p:spTree>
    <p:extLst>
      <p:ext uri="{BB962C8B-B14F-4D97-AF65-F5344CB8AC3E}">
        <p14:creationId xmlns:p14="http://schemas.microsoft.com/office/powerpoint/2010/main" val="35799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2_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910</Words>
  <Application>Microsoft Office PowerPoint</Application>
  <PresentationFormat>Экран (4:3)</PresentationFormat>
  <Paragraphs>105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Franklin Gothic Heavy</vt:lpstr>
      <vt:lpstr>Symbol</vt:lpstr>
      <vt:lpstr>Times New Roman</vt:lpstr>
      <vt:lpstr>2_Оформление по умолчанию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Ольхина</dc:creator>
  <cp:lastModifiedBy>Ольхина</cp:lastModifiedBy>
  <cp:revision>1</cp:revision>
  <dcterms:created xsi:type="dcterms:W3CDTF">2020-03-23T13:14:53Z</dcterms:created>
  <dcterms:modified xsi:type="dcterms:W3CDTF">2020-03-23T13:15:36Z</dcterms:modified>
</cp:coreProperties>
</file>