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6" r:id="rId2"/>
    <p:sldMasterId id="2147483702" r:id="rId3"/>
    <p:sldMasterId id="2147483714" r:id="rId4"/>
    <p:sldMasterId id="2147483726" r:id="rId5"/>
    <p:sldMasterId id="2147483738" r:id="rId6"/>
  </p:sldMasterIdLst>
  <p:notesMasterIdLst>
    <p:notesMasterId r:id="rId30"/>
  </p:notesMasterIdLst>
  <p:sldIdLst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66" autoAdjust="0"/>
    <p:restoredTop sz="94660"/>
  </p:normalViewPr>
  <p:slideViewPr>
    <p:cSldViewPr snapToGrid="0">
      <p:cViewPr varScale="1">
        <p:scale>
          <a:sx n="88" d="100"/>
          <a:sy n="88" d="100"/>
        </p:scale>
        <p:origin x="20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41131-DFAD-4899-B41E-CB66E8B42D1D}" type="datetimeFigureOut">
              <a:rPr lang="ru-RU" smtClean="0"/>
              <a:t>23.03.2020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4E7946-CE50-4D65-918F-4858BFFFEF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1896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550B5-5586-4BC7-9A55-7AA3D2C9FC9B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451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5760" cy="535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0" y="3147"/>
              <a:ext cx="5760" cy="1173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152400" y="314325"/>
            <a:ext cx="847725" cy="6543675"/>
            <a:chOff x="96" y="198"/>
            <a:chExt cx="534" cy="4122"/>
          </a:xfrm>
        </p:grpSpPr>
        <p:sp>
          <p:nvSpPr>
            <p:cNvPr id="8" name="AutoShape 6"/>
            <p:cNvSpPr>
              <a:spLocks noChangeArrowheads="1"/>
            </p:cNvSpPr>
            <p:nvPr/>
          </p:nvSpPr>
          <p:spPr bwMode="auto">
            <a:xfrm rot="5400000" flipH="1">
              <a:off x="82" y="1995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AutoShape 7"/>
            <p:cNvSpPr>
              <a:spLocks noChangeArrowheads="1"/>
            </p:cNvSpPr>
            <p:nvPr/>
          </p:nvSpPr>
          <p:spPr bwMode="auto">
            <a:xfrm rot="5400000" flipH="1">
              <a:off x="82" y="258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AutoShape 8"/>
            <p:cNvSpPr>
              <a:spLocks noChangeArrowheads="1"/>
            </p:cNvSpPr>
            <p:nvPr/>
          </p:nvSpPr>
          <p:spPr bwMode="auto">
            <a:xfrm rot="5400000" flipH="1">
              <a:off x="81" y="318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AutoShape 9"/>
            <p:cNvSpPr>
              <a:spLocks noChangeArrowheads="1"/>
            </p:cNvSpPr>
            <p:nvPr/>
          </p:nvSpPr>
          <p:spPr bwMode="auto">
            <a:xfrm rot="5400000" flipH="1">
              <a:off x="83" y="3783"/>
              <a:ext cx="558" cy="533"/>
            </a:xfrm>
            <a:prstGeom prst="parallelogram">
              <a:avLst>
                <a:gd name="adj" fmla="val 55437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AutoShape 10"/>
            <p:cNvSpPr>
              <a:spLocks noChangeArrowheads="1"/>
            </p:cNvSpPr>
            <p:nvPr/>
          </p:nvSpPr>
          <p:spPr bwMode="auto">
            <a:xfrm rot="5400000" flipH="1">
              <a:off x="82" y="213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AutoShape 11"/>
            <p:cNvSpPr>
              <a:spLocks noChangeArrowheads="1"/>
            </p:cNvSpPr>
            <p:nvPr/>
          </p:nvSpPr>
          <p:spPr bwMode="auto">
            <a:xfrm rot="5400000" flipH="1">
              <a:off x="81" y="803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AutoShape 12"/>
            <p:cNvSpPr>
              <a:spLocks noChangeArrowheads="1"/>
            </p:cNvSpPr>
            <p:nvPr/>
          </p:nvSpPr>
          <p:spPr bwMode="auto">
            <a:xfrm rot="5400000" flipH="1">
              <a:off x="81" y="139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441325" y="0"/>
            <a:ext cx="276225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36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6" name="AutoShape 14"/>
          <p:cNvSpPr>
            <a:spLocks noChangeArrowheads="1"/>
          </p:cNvSpPr>
          <p:nvPr/>
        </p:nvSpPr>
        <p:spPr bwMode="auto">
          <a:xfrm flipH="1">
            <a:off x="547688" y="4419600"/>
            <a:ext cx="8596312" cy="254000"/>
          </a:xfrm>
          <a:prstGeom prst="homePlate">
            <a:avLst>
              <a:gd name="adj" fmla="val 58913"/>
            </a:avLst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36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7" name="Oval 15"/>
          <p:cNvSpPr>
            <a:spLocks noChangeArrowheads="1"/>
          </p:cNvSpPr>
          <p:nvPr/>
        </p:nvSpPr>
        <p:spPr bwMode="auto">
          <a:xfrm>
            <a:off x="457200" y="4419600"/>
            <a:ext cx="295275" cy="274638"/>
          </a:xfrm>
          <a:prstGeom prst="ellipse">
            <a:avLst/>
          </a:prstGeom>
          <a:gradFill rotWithShape="0">
            <a:gsLst>
              <a:gs pos="0">
                <a:srgbClr val="FE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1" lang="ru-RU" altLang="ru-RU" sz="3600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914400" y="2700338"/>
            <a:ext cx="161925" cy="415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1" lang="ru-RU" altLang="ru-RU" sz="3600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9" name="Oval 17"/>
          <p:cNvSpPr>
            <a:spLocks noChangeArrowheads="1"/>
          </p:cNvSpPr>
          <p:nvPr/>
        </p:nvSpPr>
        <p:spPr bwMode="auto">
          <a:xfrm>
            <a:off x="8839200" y="4419600"/>
            <a:ext cx="304800" cy="274638"/>
          </a:xfrm>
          <a:prstGeom prst="ellipse">
            <a:avLst/>
          </a:prstGeom>
          <a:gradFill rotWithShape="0">
            <a:gsLst>
              <a:gs pos="0">
                <a:srgbClr val="FEFFFF"/>
              </a:gs>
              <a:gs pos="100000">
                <a:schemeClr val="folHlink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1" lang="ru-RU" altLang="ru-RU" sz="3600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484188" y="2760663"/>
            <a:ext cx="8751887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1" lang="ru-RU" altLang="ru-RU" sz="3600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grpSp>
        <p:nvGrpSpPr>
          <p:cNvPr id="21" name="Group 19"/>
          <p:cNvGrpSpPr>
            <a:grpSpLocks/>
          </p:cNvGrpSpPr>
          <p:nvPr/>
        </p:nvGrpSpPr>
        <p:grpSpPr bwMode="auto">
          <a:xfrm>
            <a:off x="150813" y="0"/>
            <a:ext cx="849312" cy="6858000"/>
            <a:chOff x="95" y="0"/>
            <a:chExt cx="535" cy="4320"/>
          </a:xfrm>
        </p:grpSpPr>
        <p:sp>
          <p:nvSpPr>
            <p:cNvPr id="22" name="AutoShape 20"/>
            <p:cNvSpPr>
              <a:spLocks noChangeArrowheads="1"/>
            </p:cNvSpPr>
            <p:nvPr/>
          </p:nvSpPr>
          <p:spPr bwMode="auto">
            <a:xfrm rot="-5400000">
              <a:off x="82" y="229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AutoShape 21"/>
            <p:cNvSpPr>
              <a:spLocks noChangeArrowheads="1"/>
            </p:cNvSpPr>
            <p:nvPr/>
          </p:nvSpPr>
          <p:spPr bwMode="auto">
            <a:xfrm rot="-5400000">
              <a:off x="81" y="2886"/>
              <a:ext cx="565" cy="533"/>
            </a:xfrm>
            <a:prstGeom prst="parallelogram">
              <a:avLst>
                <a:gd name="adj" fmla="val 561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AutoShape 22"/>
            <p:cNvSpPr>
              <a:spLocks noChangeArrowheads="1"/>
            </p:cNvSpPr>
            <p:nvPr/>
          </p:nvSpPr>
          <p:spPr bwMode="auto">
            <a:xfrm rot="-5400000">
              <a:off x="81" y="3479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AutoShape 23"/>
            <p:cNvSpPr>
              <a:spLocks noChangeArrowheads="1"/>
            </p:cNvSpPr>
            <p:nvPr/>
          </p:nvSpPr>
          <p:spPr bwMode="auto">
            <a:xfrm rot="-5400000">
              <a:off x="81" y="508"/>
              <a:ext cx="565" cy="533"/>
            </a:xfrm>
            <a:prstGeom prst="parallelogram">
              <a:avLst>
                <a:gd name="adj" fmla="val 561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AutoShape 24"/>
            <p:cNvSpPr>
              <a:spLocks noChangeArrowheads="1"/>
            </p:cNvSpPr>
            <p:nvPr/>
          </p:nvSpPr>
          <p:spPr bwMode="auto">
            <a:xfrm rot="-5400000">
              <a:off x="81" y="1101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" name="AutoShape 25"/>
            <p:cNvSpPr>
              <a:spLocks noChangeArrowheads="1"/>
            </p:cNvSpPr>
            <p:nvPr/>
          </p:nvSpPr>
          <p:spPr bwMode="auto">
            <a:xfrm rot="-5400000">
              <a:off x="81" y="1697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98" y="0"/>
              <a:ext cx="532" cy="465"/>
            </a:xfrm>
            <a:custGeom>
              <a:avLst/>
              <a:gdLst>
                <a:gd name="T0" fmla="*/ 1 w 532"/>
                <a:gd name="T1" fmla="*/ 0 h 465"/>
                <a:gd name="T2" fmla="*/ 0 w 532"/>
                <a:gd name="T3" fmla="*/ 166 h 465"/>
                <a:gd name="T4" fmla="*/ 532 w 532"/>
                <a:gd name="T5" fmla="*/ 465 h 465"/>
                <a:gd name="T6" fmla="*/ 532 w 532"/>
                <a:gd name="T7" fmla="*/ 201 h 465"/>
                <a:gd name="T8" fmla="*/ 172 w 532"/>
                <a:gd name="T9" fmla="*/ 0 h 465"/>
                <a:gd name="T10" fmla="*/ 1 w 532"/>
                <a:gd name="T11" fmla="*/ 0 h 4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2" h="465">
                  <a:moveTo>
                    <a:pt x="1" y="0"/>
                  </a:moveTo>
                  <a:lnTo>
                    <a:pt x="0" y="166"/>
                  </a:lnTo>
                  <a:lnTo>
                    <a:pt x="532" y="465"/>
                  </a:lnTo>
                  <a:lnTo>
                    <a:pt x="532" y="201"/>
                  </a:lnTo>
                  <a:lnTo>
                    <a:pt x="172" y="0"/>
                  </a:lnTo>
                  <a:lnTo>
                    <a:pt x="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95" y="4060"/>
              <a:ext cx="457" cy="260"/>
            </a:xfrm>
            <a:custGeom>
              <a:avLst/>
              <a:gdLst>
                <a:gd name="T0" fmla="*/ 457 w 457"/>
                <a:gd name="T1" fmla="*/ 213 h 264"/>
                <a:gd name="T2" fmla="*/ 1 w 457"/>
                <a:gd name="T3" fmla="*/ 0 h 264"/>
                <a:gd name="T4" fmla="*/ 0 w 457"/>
                <a:gd name="T5" fmla="*/ 216 h 264"/>
                <a:gd name="T6" fmla="*/ 457 w 457"/>
                <a:gd name="T7" fmla="*/ 213 h 2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57" h="264">
                  <a:moveTo>
                    <a:pt x="457" y="260"/>
                  </a:moveTo>
                  <a:lnTo>
                    <a:pt x="1" y="0"/>
                  </a:lnTo>
                  <a:lnTo>
                    <a:pt x="0" y="264"/>
                  </a:lnTo>
                  <a:lnTo>
                    <a:pt x="457" y="26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sp>
        <p:nvSpPr>
          <p:cNvPr id="34844" name="Rectangle 28"/>
          <p:cNvSpPr>
            <a:spLocks noGrp="1" noChangeArrowheads="1"/>
          </p:cNvSpPr>
          <p:nvPr>
            <p:ph type="ctrTitle" sz="quarter"/>
          </p:nvPr>
        </p:nvSpPr>
        <p:spPr>
          <a:xfrm>
            <a:off x="1154113" y="1268413"/>
            <a:ext cx="7772400" cy="1374775"/>
          </a:xfrm>
        </p:spPr>
        <p:txBody>
          <a:bodyPr/>
          <a:lstStyle>
            <a:lvl1pPr>
              <a:defRPr sz="2100"/>
            </a:lvl1pPr>
          </a:lstStyle>
          <a:p>
            <a:pPr lvl="0"/>
            <a:r>
              <a:rPr lang="uk-UA" noProof="0" smtClean="0"/>
              <a:t>Аналіз діяльності академії </a:t>
            </a:r>
            <a:r>
              <a:rPr lang="en-US" noProof="0" smtClean="0"/>
              <a:t/>
            </a:r>
            <a:br>
              <a:rPr lang="en-US" noProof="0" smtClean="0"/>
            </a:br>
            <a:r>
              <a:rPr lang="uk-UA" noProof="0" smtClean="0"/>
              <a:t>у наповненні спеціального фонду</a:t>
            </a:r>
            <a:r>
              <a:rPr lang="en-US" noProof="0" smtClean="0"/>
              <a:t> </a:t>
            </a:r>
            <a:r>
              <a:rPr lang="uk-UA" noProof="0" smtClean="0"/>
              <a:t>за 2002 рік</a:t>
            </a:r>
            <a:br>
              <a:rPr lang="uk-UA" noProof="0" smtClean="0"/>
            </a:br>
            <a:r>
              <a:rPr lang="uk-UA" noProof="0" smtClean="0"/>
              <a:t> Доповідь проректора з навчальної роботи, професора М</a:t>
            </a:r>
            <a:r>
              <a:rPr lang="en-US" noProof="0" smtClean="0"/>
              <a:t>’</a:t>
            </a:r>
            <a:r>
              <a:rPr lang="uk-UA" noProof="0" smtClean="0"/>
              <a:t>яснікова В.Г.</a:t>
            </a:r>
            <a:endParaRPr lang="ru-RU" noProof="0" smtClean="0"/>
          </a:p>
        </p:txBody>
      </p:sp>
      <p:sp>
        <p:nvSpPr>
          <p:cNvPr id="34845" name="Rectangle 2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286000" y="48768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700" b="1" i="1">
                <a:latin typeface="Arial" charset="0"/>
              </a:defRPr>
            </a:lvl1pPr>
          </a:lstStyle>
          <a:p>
            <a:pPr lvl="0"/>
            <a:r>
              <a:rPr lang="uk-UA" noProof="0" smtClean="0"/>
              <a:t>Доповідь проректора з навчальної роботи, професора М</a:t>
            </a:r>
            <a:r>
              <a:rPr lang="en-US" noProof="0" smtClean="0"/>
              <a:t>’</a:t>
            </a:r>
            <a:r>
              <a:rPr lang="uk-UA" noProof="0" smtClean="0"/>
              <a:t>яснікова В.Г.</a:t>
            </a:r>
            <a:endParaRPr lang="ru-RU" noProof="0" smtClean="0"/>
          </a:p>
        </p:txBody>
      </p:sp>
      <p:sp>
        <p:nvSpPr>
          <p:cNvPr id="30" name="Rectangle 30"/>
          <p:cNvSpPr>
            <a:spLocks noGrp="1" noChangeArrowheads="1"/>
          </p:cNvSpPr>
          <p:nvPr>
            <p:ph type="dt" sz="quarter" idx="10"/>
          </p:nvPr>
        </p:nvSpPr>
        <p:spPr>
          <a:xfrm>
            <a:off x="1119188" y="63182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18F38-E21E-447D-9D17-533B608DC43D}" type="datetimeFigureOut">
              <a:rPr lang="ru-RU"/>
              <a:pPr>
                <a:defRPr/>
              </a:pPr>
              <a:t>23.03.2020</a:t>
            </a:fld>
            <a:endParaRPr lang="ru-RU"/>
          </a:p>
        </p:txBody>
      </p:sp>
      <p:sp>
        <p:nvSpPr>
          <p:cNvPr id="31" name="Rectangle 31"/>
          <p:cNvSpPr>
            <a:spLocks noGrp="1" noChangeArrowheads="1"/>
          </p:cNvSpPr>
          <p:nvPr>
            <p:ph type="ftr" sz="quarter" idx="11"/>
          </p:nvPr>
        </p:nvSpPr>
        <p:spPr>
          <a:xfrm>
            <a:off x="3557588" y="631825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2" name="Rectangle 3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86588" y="631825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D00B7-BB93-4D30-9F74-C8260E17C3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6352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 autoUpdateAnimBg="0"/>
      <p:bldP spid="16" grpId="0" animBg="1" autoUpdateAnimBg="0"/>
      <p:bldP spid="17" grpId="0" animBg="1" autoUpdateAnimBg="0"/>
      <p:bldP spid="19" grpId="0" animBg="1" autoUpdateAnimBg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6BB68-A77F-4B76-AC8E-E07FD3AADDCF}" type="datetimeFigureOut">
              <a:rPr lang="ru-RU"/>
              <a:pPr>
                <a:defRPr/>
              </a:pPr>
              <a:t>23.03.2020</a:t>
            </a:fld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868CF-FADF-48E1-8602-200F915692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8482679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53250" y="814388"/>
            <a:ext cx="1962150" cy="52816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066800" y="814388"/>
            <a:ext cx="5734050" cy="52816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235B8A-3080-4241-8D6E-861B9868A5C7}" type="datetimeFigureOut">
              <a:rPr lang="ru-RU"/>
              <a:pPr>
                <a:defRPr/>
              </a:pPr>
              <a:t>23.03.2020</a:t>
            </a:fld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71AB8-7D25-41C4-A3D9-7BAB477361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363204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814388"/>
            <a:ext cx="7772400" cy="762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1066800" y="1981200"/>
            <a:ext cx="78486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8D445-950E-4AD6-85A4-A1022E7701F9}" type="datetimeFigureOut">
              <a:rPr lang="ru-RU"/>
              <a:pPr>
                <a:defRPr/>
              </a:pPr>
              <a:t>23.03.2020</a:t>
            </a:fld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79040-E1A0-4BE0-999E-4706DBC08F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7217578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61925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52625"/>
            <a:ext cx="4038600" cy="40322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952625"/>
            <a:ext cx="4038600" cy="40322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373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37300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04250" y="6245225"/>
            <a:ext cx="539750" cy="4048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651E2-0C7F-404C-909E-322B20B10E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259497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89AF2-91C5-434C-BA25-456D82819FF5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6F6B6-4513-462B-A639-D8A712BDCA0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96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150E40-5EC8-4D69-A5EA-98C6AC125629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58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2CEFF-46DE-4D73-A68E-F555E8031B44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98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77FAF-43AF-4142-BFEF-563D8D35ED3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96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75A1E-9206-4D36-AAEA-0389B2F09C8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20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3E71B-A727-4F3A-BD68-CB07BC4511D6}" type="datetimeFigureOut">
              <a:rPr lang="ru-RU"/>
              <a:pPr>
                <a:defRPr/>
              </a:pPr>
              <a:t>23.03.2020</a:t>
            </a:fld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C6E64F-0765-497E-B814-8B6589A426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8514844"/>
      </p:ext>
    </p:extLst>
  </p:cSld>
  <p:clrMapOvr>
    <a:masterClrMapping/>
  </p:clrMapOvr>
  <p:transition spd="med">
    <p:pull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AB576C-8478-4C32-99EF-EDCEFDE67AC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31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C75744-1FC8-46E8-AD65-4B5E0AAE7E3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532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217A0-0B77-4906-8074-F6ABDFDF56DF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008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2E90BB-DC7A-476F-A994-64AA499667B7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891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775A0-F950-4E6F-BA75-1CE4AEA96CB1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71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DCBFE2-11AF-4AEF-A53B-5A35297DC8BB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12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7580CC-AE88-4258-B728-55FB7253BA03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31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арти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артинка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F3A59-A6F8-4A9D-B32D-7F7A260F121A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65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005300-7600-4117-9167-11D29F977D0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814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83900-2A3A-4002-9777-3C98113E6730}" type="datetimeFigureOut">
              <a:rPr lang="ru-RU"/>
              <a:pPr>
                <a:defRPr/>
              </a:pPr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50586-4A77-46D2-A1CF-6D82B2C93B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964850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3E542-4E6A-4523-BCE1-7F9C66B726BC}" type="datetimeFigureOut">
              <a:rPr lang="ru-RU"/>
              <a:pPr>
                <a:defRPr/>
              </a:pPr>
              <a:t>23.03.2020</a:t>
            </a:fld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150D5-A6EC-4909-9448-602E2F69A0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81958"/>
      </p:ext>
    </p:extLst>
  </p:cSld>
  <p:clrMapOvr>
    <a:masterClrMapping/>
  </p:clrMapOvr>
  <p:transition spd="med">
    <p:pull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67249-6036-46F2-8BD4-02B0F81FBB28}" type="datetimeFigureOut">
              <a:rPr lang="ru-RU"/>
              <a:pPr>
                <a:defRPr/>
              </a:pPr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70AD2-E5AD-478B-BCF6-D81101A0E5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433097"/>
      </p:ext>
    </p:extLst>
  </p:cSld>
  <p:clrMapOvr>
    <a:masterClrMapping/>
  </p:clrMapOvr>
  <p:transition spd="med">
    <p:pull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C7B0F-A019-41F4-ADF3-CE488D6D681F}" type="datetimeFigureOut">
              <a:rPr lang="ru-RU"/>
              <a:pPr>
                <a:defRPr/>
              </a:pPr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2AE13-C38C-43C2-8D7E-31B754616C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389353"/>
      </p:ext>
    </p:extLst>
  </p:cSld>
  <p:clrMapOvr>
    <a:masterClrMapping/>
  </p:clrMapOvr>
  <p:transition spd="med">
    <p:pull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EB23AC-FBF5-422A-A361-60093560720D}" type="datetimeFigureOut">
              <a:rPr lang="ru-RU"/>
              <a:pPr>
                <a:defRPr/>
              </a:pPr>
              <a:t>23.03.2020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E2FEF-C748-47C2-8E84-EF91B1EF4B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10582"/>
      </p:ext>
    </p:extLst>
  </p:cSld>
  <p:clrMapOvr>
    <a:masterClrMapping/>
  </p:clrMapOvr>
  <p:transition spd="med">
    <p:pull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D7E2C-F913-46D1-87D0-7C6B13ECF799}" type="datetimeFigureOut">
              <a:rPr lang="ru-RU"/>
              <a:pPr>
                <a:defRPr/>
              </a:pPr>
              <a:t>23.03.2020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0F9A0-EA71-46C2-B625-FFA15F85AE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499537"/>
      </p:ext>
    </p:extLst>
  </p:cSld>
  <p:clrMapOvr>
    <a:masterClrMapping/>
  </p:clrMapOvr>
  <p:transition spd="med">
    <p:pull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A52FD-8690-4686-BDFA-1D1F9EE41131}" type="datetimeFigureOut">
              <a:rPr lang="ru-RU"/>
              <a:pPr>
                <a:defRPr/>
              </a:pPr>
              <a:t>23.03.2020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11575-7BF3-49F0-B5AA-15CF054DD7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888747"/>
      </p:ext>
    </p:extLst>
  </p:cSld>
  <p:clrMapOvr>
    <a:masterClrMapping/>
  </p:clrMapOvr>
  <p:transition spd="med">
    <p:pull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FE042-B4A0-4B65-AE90-47A68D38E586}" type="datetimeFigureOut">
              <a:rPr lang="ru-RU"/>
              <a:pPr>
                <a:defRPr/>
              </a:pPr>
              <a:t>23.03.2020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9B08E-9EB3-4BE0-829F-3B7822A071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200752"/>
      </p:ext>
    </p:extLst>
  </p:cSld>
  <p:clrMapOvr>
    <a:masterClrMapping/>
  </p:clrMapOvr>
  <p:transition spd="med">
    <p:pull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4C257-A12B-478B-A3E3-0366A194AE0B}" type="datetimeFigureOut">
              <a:rPr lang="ru-RU"/>
              <a:pPr>
                <a:defRPr/>
              </a:pPr>
              <a:t>23.03.2020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3AA98-F5C3-496E-9137-BC2579F609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53305"/>
      </p:ext>
    </p:extLst>
  </p:cSld>
  <p:clrMapOvr>
    <a:masterClrMapping/>
  </p:clrMapOvr>
  <p:transition spd="med">
    <p:pull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6B469-8B3D-4310-A6E9-D3F2EE3088A9}" type="datetimeFigureOut">
              <a:rPr lang="ru-RU"/>
              <a:pPr>
                <a:defRPr/>
              </a:pPr>
              <a:t>23.03.2020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00F84-3E7A-4302-B0D7-194486BFDC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880003"/>
      </p:ext>
    </p:extLst>
  </p:cSld>
  <p:clrMapOvr>
    <a:masterClrMapping/>
  </p:clrMapOvr>
  <p:transition spd="med">
    <p:pull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A9A7F-779C-4839-84D4-D97F618B8B36}" type="datetimeFigureOut">
              <a:rPr lang="ru-RU"/>
              <a:pPr>
                <a:defRPr/>
              </a:pPr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07471-E6E3-4B6F-818D-FB80D70558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927344"/>
      </p:ext>
    </p:extLst>
  </p:cSld>
  <p:clrMapOvr>
    <a:masterClrMapping/>
  </p:clrMapOvr>
  <p:transition spd="med">
    <p:pull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2E2FA-4906-4557-ACA6-103C382C4DA2}" type="datetimeFigureOut">
              <a:rPr lang="ru-RU"/>
              <a:pPr>
                <a:defRPr/>
              </a:pPr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D138F-6B25-4733-AA30-A107AC8918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092147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848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67300" y="1981200"/>
            <a:ext cx="38481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A3F2E4-E574-4B01-BE9A-16AD210E28BA}" type="datetimeFigureOut">
              <a:rPr lang="ru-RU"/>
              <a:pPr>
                <a:defRPr/>
              </a:pPr>
              <a:t>23.03.2020</a:t>
            </a:fld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D3D89-E50A-4E7E-83FE-C19A4D89FF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413215"/>
      </p:ext>
    </p:extLst>
  </p:cSld>
  <p:clrMapOvr>
    <a:masterClrMapping/>
  </p:clrMapOvr>
  <p:transition spd="med">
    <p:pull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3/23/2020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03591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3/23/2020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8558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3/23/2020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6558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3/23/2020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5342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3/23/2020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8193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3/23/2020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94570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3/23/2020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5263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3/23/2020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24788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3/23/2020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24804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3/23/2020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92848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A23282-9992-4DBF-A82A-45C2AD9B881D}" type="datetimeFigureOut">
              <a:rPr lang="ru-RU"/>
              <a:pPr>
                <a:defRPr/>
              </a:pPr>
              <a:t>23.03.2020</a:t>
            </a:fld>
            <a:endParaRPr lang="ru-R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7232F-3F59-420D-956C-DEE239CEC8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034501"/>
      </p:ext>
    </p:extLst>
  </p:cSld>
  <p:clrMapOvr>
    <a:masterClrMapping/>
  </p:clrMapOvr>
  <p:transition spd="med">
    <p:pull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3/23/2020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4898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505206"/>
      </p:ext>
    </p:extLst>
  </p:cSld>
  <p:clrMapOvr>
    <a:masterClrMapping/>
  </p:clrMapOvr>
  <p:transition spd="med">
    <p:pull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808220"/>
      </p:ext>
    </p:extLst>
  </p:cSld>
  <p:clrMapOvr>
    <a:masterClrMapping/>
  </p:clrMapOvr>
  <p:transition spd="med">
    <p:pull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459561"/>
      </p:ext>
    </p:extLst>
  </p:cSld>
  <p:clrMapOvr>
    <a:masterClrMapping/>
  </p:clrMapOvr>
  <p:transition spd="med">
    <p:pull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076006"/>
      </p:ext>
    </p:extLst>
  </p:cSld>
  <p:clrMapOvr>
    <a:masterClrMapping/>
  </p:clrMapOvr>
  <p:transition spd="med">
    <p:pull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261107"/>
      </p:ext>
    </p:extLst>
  </p:cSld>
  <p:clrMapOvr>
    <a:masterClrMapping/>
  </p:clrMapOvr>
  <p:transition spd="med">
    <p:pull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918776"/>
      </p:ext>
    </p:extLst>
  </p:cSld>
  <p:clrMapOvr>
    <a:masterClrMapping/>
  </p:clrMapOvr>
  <p:transition spd="med">
    <p:pull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50532"/>
      </p:ext>
    </p:extLst>
  </p:cSld>
  <p:clrMapOvr>
    <a:masterClrMapping/>
  </p:clrMapOvr>
  <p:transition spd="med">
    <p:pull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9944038"/>
      </p:ext>
    </p:extLst>
  </p:cSld>
  <p:clrMapOvr>
    <a:masterClrMapping/>
  </p:clrMapOvr>
  <p:transition spd="med">
    <p:pull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939395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427D0E-5685-4B41-92A2-FF00CA0AEEDF}" type="datetimeFigureOut">
              <a:rPr lang="ru-RU"/>
              <a:pPr>
                <a:defRPr/>
              </a:pPr>
              <a:t>23.03.2020</a:t>
            </a:fld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98E415-E676-42F9-B05B-12652E54D8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375800"/>
      </p:ext>
    </p:extLst>
  </p:cSld>
  <p:clrMapOvr>
    <a:masterClrMapping/>
  </p:clrMapOvr>
  <p:transition spd="med">
    <p:pull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879477"/>
      </p:ext>
    </p:extLst>
  </p:cSld>
  <p:clrMapOvr>
    <a:masterClrMapping/>
  </p:clrMapOvr>
  <p:transition spd="med">
    <p:pull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776581"/>
      </p:ext>
    </p:extLst>
  </p:cSld>
  <p:clrMapOvr>
    <a:masterClrMapping/>
  </p:clrMapOvr>
  <p:transition spd="med">
    <p:pull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9CBD1-3CED-4A62-A68B-77F3B729181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7EB93-3ECB-49B6-9D27-9C7A31A213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2479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9CBD1-3CED-4A62-A68B-77F3B729181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7EB93-3ECB-49B6-9D27-9C7A31A213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11140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9CBD1-3CED-4A62-A68B-77F3B729181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7EB93-3ECB-49B6-9D27-9C7A31A213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27880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9CBD1-3CED-4A62-A68B-77F3B729181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7EB93-3ECB-49B6-9D27-9C7A31A213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77811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9CBD1-3CED-4A62-A68B-77F3B729181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7EB93-3ECB-49B6-9D27-9C7A31A213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52704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9CBD1-3CED-4A62-A68B-77F3B729181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7EB93-3ECB-49B6-9D27-9C7A31A213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39256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9CBD1-3CED-4A62-A68B-77F3B729181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7EB93-3ECB-49B6-9D27-9C7A31A213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53928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9CBD1-3CED-4A62-A68B-77F3B729181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7EB93-3ECB-49B6-9D27-9C7A31A213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332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8AE7F7-7E26-47B4-AE39-8C215CFF758B}" type="datetimeFigureOut">
              <a:rPr lang="ru-RU"/>
              <a:pPr>
                <a:defRPr/>
              </a:pPr>
              <a:t>23.03.2020</a:t>
            </a:fld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9CF09D-8B9E-472D-A2F0-E8EE4325DB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984654"/>
      </p:ext>
    </p:extLst>
  </p:cSld>
  <p:clrMapOvr>
    <a:masterClrMapping/>
  </p:clrMapOvr>
  <p:transition spd="med">
    <p:pull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9CBD1-3CED-4A62-A68B-77F3B729181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7EB93-3ECB-49B6-9D27-9C7A31A213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42674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9CBD1-3CED-4A62-A68B-77F3B729181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7EB93-3ECB-49B6-9D27-9C7A31A213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86373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9CBD1-3CED-4A62-A68B-77F3B729181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D7EB93-3ECB-49B6-9D27-9C7A31A213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93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0EBD2-DBD3-4B40-9BAC-D87C050BAADF}" type="datetimeFigureOut">
              <a:rPr lang="ru-RU"/>
              <a:pPr>
                <a:defRPr/>
              </a:pPr>
              <a:t>23.03.2020</a:t>
            </a:fld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25345-87A9-4A3E-BCF6-E6285A44CD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425074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9FB95-0E6B-4881-94FE-1AD4400E7CBC}" type="datetimeFigureOut">
              <a:rPr lang="ru-RU"/>
              <a:pPr>
                <a:defRPr/>
              </a:pPr>
              <a:t>23.03.2020</a:t>
            </a:fld>
            <a:endParaRPr lang="ru-R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83830-C8FF-4960-BD9D-7AF103B22B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216338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6765E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2400" y="314325"/>
            <a:ext cx="228600" cy="6543675"/>
            <a:chOff x="96" y="198"/>
            <a:chExt cx="534" cy="4122"/>
          </a:xfrm>
        </p:grpSpPr>
        <p:sp>
          <p:nvSpPr>
            <p:cNvPr id="17427" name="AutoShape 3"/>
            <p:cNvSpPr>
              <a:spLocks noChangeArrowheads="1"/>
            </p:cNvSpPr>
            <p:nvPr/>
          </p:nvSpPr>
          <p:spPr bwMode="auto">
            <a:xfrm rot="5400000" flipH="1">
              <a:off x="81" y="1994"/>
              <a:ext cx="564" cy="534"/>
            </a:xfrm>
            <a:prstGeom prst="parallelogram">
              <a:avLst>
                <a:gd name="adj" fmla="val 56036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28" name="AutoShape 4"/>
            <p:cNvSpPr>
              <a:spLocks noChangeArrowheads="1"/>
            </p:cNvSpPr>
            <p:nvPr/>
          </p:nvSpPr>
          <p:spPr bwMode="auto">
            <a:xfrm rot="5400000" flipH="1">
              <a:off x="81" y="2588"/>
              <a:ext cx="564" cy="534"/>
            </a:xfrm>
            <a:prstGeom prst="parallelogram">
              <a:avLst>
                <a:gd name="adj" fmla="val 56036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29" name="AutoShape 5"/>
            <p:cNvSpPr>
              <a:spLocks noChangeArrowheads="1"/>
            </p:cNvSpPr>
            <p:nvPr/>
          </p:nvSpPr>
          <p:spPr bwMode="auto">
            <a:xfrm rot="5400000" flipH="1">
              <a:off x="81" y="3181"/>
              <a:ext cx="564" cy="534"/>
            </a:xfrm>
            <a:prstGeom prst="parallelogram">
              <a:avLst>
                <a:gd name="adj" fmla="val 56036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30" name="AutoShape 6"/>
            <p:cNvSpPr>
              <a:spLocks noChangeArrowheads="1"/>
            </p:cNvSpPr>
            <p:nvPr/>
          </p:nvSpPr>
          <p:spPr bwMode="auto">
            <a:xfrm rot="5400000" flipH="1">
              <a:off x="84" y="3774"/>
              <a:ext cx="558" cy="534"/>
            </a:xfrm>
            <a:prstGeom prst="parallelogram">
              <a:avLst>
                <a:gd name="adj" fmla="val 55435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31" name="AutoShape 7"/>
            <p:cNvSpPr>
              <a:spLocks noChangeArrowheads="1"/>
            </p:cNvSpPr>
            <p:nvPr/>
          </p:nvSpPr>
          <p:spPr bwMode="auto">
            <a:xfrm rot="5400000" flipH="1">
              <a:off x="81" y="213"/>
              <a:ext cx="564" cy="534"/>
            </a:xfrm>
            <a:prstGeom prst="parallelogram">
              <a:avLst>
                <a:gd name="adj" fmla="val 56036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32" name="AutoShape 8"/>
            <p:cNvSpPr>
              <a:spLocks noChangeArrowheads="1"/>
            </p:cNvSpPr>
            <p:nvPr/>
          </p:nvSpPr>
          <p:spPr bwMode="auto">
            <a:xfrm rot="5400000" flipH="1">
              <a:off x="81" y="803"/>
              <a:ext cx="564" cy="534"/>
            </a:xfrm>
            <a:prstGeom prst="parallelogram">
              <a:avLst>
                <a:gd name="adj" fmla="val 56036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33" name="AutoShape 9"/>
            <p:cNvSpPr>
              <a:spLocks noChangeArrowheads="1"/>
            </p:cNvSpPr>
            <p:nvPr/>
          </p:nvSpPr>
          <p:spPr bwMode="auto">
            <a:xfrm rot="5400000" flipH="1">
              <a:off x="81" y="1399"/>
              <a:ext cx="564" cy="534"/>
            </a:xfrm>
            <a:prstGeom prst="parallelogram">
              <a:avLst>
                <a:gd name="adj" fmla="val 56036"/>
              </a:avLst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0" y="0"/>
            <a:ext cx="276225" cy="68580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0" scaled="1"/>
          </a:gradFill>
          <a:ln>
            <a:noFill/>
          </a:ln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ru-RU" sz="360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7412" name="Rectangle 11"/>
          <p:cNvSpPr>
            <a:spLocks noChangeArrowheads="1"/>
          </p:cNvSpPr>
          <p:nvPr/>
        </p:nvSpPr>
        <p:spPr bwMode="auto">
          <a:xfrm>
            <a:off x="463550" y="1912938"/>
            <a:ext cx="190500" cy="467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1" lang="ru-RU" altLang="ru-RU" sz="3600" smtClean="0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0" y="0"/>
            <a:ext cx="381000" cy="6858000"/>
            <a:chOff x="95" y="0"/>
            <a:chExt cx="535" cy="4320"/>
          </a:xfrm>
        </p:grpSpPr>
        <p:sp>
          <p:nvSpPr>
            <p:cNvPr id="17419" name="AutoShape 13"/>
            <p:cNvSpPr>
              <a:spLocks noChangeArrowheads="1"/>
            </p:cNvSpPr>
            <p:nvPr/>
          </p:nvSpPr>
          <p:spPr bwMode="auto">
            <a:xfrm rot="-5400000">
              <a:off x="82" y="2300"/>
              <a:ext cx="564" cy="533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20" name="AutoShape 14"/>
            <p:cNvSpPr>
              <a:spLocks noChangeArrowheads="1"/>
            </p:cNvSpPr>
            <p:nvPr/>
          </p:nvSpPr>
          <p:spPr bwMode="auto">
            <a:xfrm rot="-5400000">
              <a:off x="81" y="2886"/>
              <a:ext cx="565" cy="533"/>
            </a:xfrm>
            <a:prstGeom prst="parallelogram">
              <a:avLst>
                <a:gd name="adj" fmla="val 561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21" name="AutoShape 15"/>
            <p:cNvSpPr>
              <a:spLocks noChangeArrowheads="1"/>
            </p:cNvSpPr>
            <p:nvPr/>
          </p:nvSpPr>
          <p:spPr bwMode="auto">
            <a:xfrm rot="-5400000">
              <a:off x="81" y="3487"/>
              <a:ext cx="564" cy="535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22" name="AutoShape 16"/>
            <p:cNvSpPr>
              <a:spLocks noChangeArrowheads="1"/>
            </p:cNvSpPr>
            <p:nvPr/>
          </p:nvSpPr>
          <p:spPr bwMode="auto">
            <a:xfrm rot="-5400000">
              <a:off x="81" y="508"/>
              <a:ext cx="565" cy="533"/>
            </a:xfrm>
            <a:prstGeom prst="parallelogram">
              <a:avLst>
                <a:gd name="adj" fmla="val 56133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23" name="AutoShape 17"/>
            <p:cNvSpPr>
              <a:spLocks noChangeArrowheads="1"/>
            </p:cNvSpPr>
            <p:nvPr/>
          </p:nvSpPr>
          <p:spPr bwMode="auto">
            <a:xfrm rot="-5400000">
              <a:off x="81" y="1109"/>
              <a:ext cx="564" cy="535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424" name="AutoShape 18"/>
            <p:cNvSpPr>
              <a:spLocks noChangeArrowheads="1"/>
            </p:cNvSpPr>
            <p:nvPr/>
          </p:nvSpPr>
          <p:spPr bwMode="auto">
            <a:xfrm rot="-5400000">
              <a:off x="81" y="1705"/>
              <a:ext cx="564" cy="535"/>
            </a:xfrm>
            <a:prstGeom prst="parallelogram">
              <a:avLst>
                <a:gd name="adj" fmla="val 56034"/>
              </a:avLst>
            </a:pr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 altLang="ru-RU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233" name="Freeform 19"/>
            <p:cNvSpPr>
              <a:spLocks/>
            </p:cNvSpPr>
            <p:nvPr/>
          </p:nvSpPr>
          <p:spPr bwMode="auto">
            <a:xfrm>
              <a:off x="97" y="0"/>
              <a:ext cx="533" cy="465"/>
            </a:xfrm>
            <a:custGeom>
              <a:avLst/>
              <a:gdLst>
                <a:gd name="T0" fmla="*/ 1 w 532"/>
                <a:gd name="T1" fmla="*/ 0 h 465"/>
                <a:gd name="T2" fmla="*/ 0 w 532"/>
                <a:gd name="T3" fmla="*/ 166 h 465"/>
                <a:gd name="T4" fmla="*/ 544 w 532"/>
                <a:gd name="T5" fmla="*/ 465 h 465"/>
                <a:gd name="T6" fmla="*/ 544 w 532"/>
                <a:gd name="T7" fmla="*/ 201 h 465"/>
                <a:gd name="T8" fmla="*/ 172 w 532"/>
                <a:gd name="T9" fmla="*/ 0 h 465"/>
                <a:gd name="T10" fmla="*/ 1 w 532"/>
                <a:gd name="T11" fmla="*/ 0 h 4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2" h="465">
                  <a:moveTo>
                    <a:pt x="1" y="0"/>
                  </a:moveTo>
                  <a:lnTo>
                    <a:pt x="0" y="166"/>
                  </a:lnTo>
                  <a:lnTo>
                    <a:pt x="532" y="465"/>
                  </a:lnTo>
                  <a:lnTo>
                    <a:pt x="532" y="201"/>
                  </a:lnTo>
                  <a:lnTo>
                    <a:pt x="172" y="0"/>
                  </a:lnTo>
                  <a:lnTo>
                    <a:pt x="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  <p:sp>
          <p:nvSpPr>
            <p:cNvPr id="9234" name="Freeform 20"/>
            <p:cNvSpPr>
              <a:spLocks/>
            </p:cNvSpPr>
            <p:nvPr/>
          </p:nvSpPr>
          <p:spPr bwMode="auto">
            <a:xfrm>
              <a:off x="95" y="4060"/>
              <a:ext cx="457" cy="260"/>
            </a:xfrm>
            <a:custGeom>
              <a:avLst/>
              <a:gdLst>
                <a:gd name="T0" fmla="*/ 457 w 457"/>
                <a:gd name="T1" fmla="*/ 213 h 264"/>
                <a:gd name="T2" fmla="*/ 1 w 457"/>
                <a:gd name="T3" fmla="*/ 0 h 264"/>
                <a:gd name="T4" fmla="*/ 0 w 457"/>
                <a:gd name="T5" fmla="*/ 216 h 264"/>
                <a:gd name="T6" fmla="*/ 457 w 457"/>
                <a:gd name="T7" fmla="*/ 213 h 26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57" h="264">
                  <a:moveTo>
                    <a:pt x="457" y="260"/>
                  </a:moveTo>
                  <a:lnTo>
                    <a:pt x="1" y="0"/>
                  </a:lnTo>
                  <a:lnTo>
                    <a:pt x="0" y="264"/>
                  </a:lnTo>
                  <a:lnTo>
                    <a:pt x="457" y="26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  <a:latin typeface="Calibri" pitchFamily="34" charset="0"/>
                <a:cs typeface="Arial" pitchFamily="34" charset="0"/>
              </a:endParaRPr>
            </a:p>
          </p:txBody>
        </p:sp>
      </p:grpSp>
      <p:sp>
        <p:nvSpPr>
          <p:cNvPr id="33813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814388"/>
            <a:ext cx="7772400" cy="762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381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8486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3815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54113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C207214-DC3E-4D53-BC21-B48743200871}" type="datetimeFigureOut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23.03.2020</a:t>
            </a:fld>
            <a:endParaRPr lang="ru-RU"/>
          </a:p>
        </p:txBody>
      </p:sp>
      <p:sp>
        <p:nvSpPr>
          <p:cNvPr id="33816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92513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/>
          </a:p>
        </p:txBody>
      </p:sp>
      <p:sp>
        <p:nvSpPr>
          <p:cNvPr id="33817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21513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pitchFamily="18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19EB77-8F15-44DB-8D82-05863ED1B1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951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2" grpId="0" animBg="1" autoUpdateAnimBg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2D47F5-B976-4FC4-8275-5C9C8EC3028A}" type="slidenum">
              <a:rPr lang="ru-RU" alt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567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>
                <a:alpha val="42000"/>
              </a:srgbClr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307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D2D33BE3-1CAC-4C7E-9A8E-D91B926F36A0}" type="datetimeFigureOut">
              <a:rPr lang="ru-RU"/>
              <a:pPr>
                <a:defRPr/>
              </a:pPr>
              <a:t>23.03.2020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5A7CC98-F6FA-451A-ADB3-B58477AEA5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642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ransition spd="med">
    <p:pull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97365-EBCA-4027-87D5-99FC1D4DF0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3/23/2020</a:t>
            </a:fld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29E33-B620-47F9-BB04-8846C2A5A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310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ransition spd="med">
    <p:pull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B97365-EBCA-4027-87D5-99FC1D4DF0B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3/23/2020</a:t>
            </a:fld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shade val="50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29E33-B620-47F9-BB04-8846C2A5A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298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ransition spd="med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9CBD1-3CED-4A62-A68B-77F3B7291817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23.03.2020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7EB93-3ECB-49B6-9D27-9C7A31A213D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75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rusvesna.su/sites/default/files/styles/orign_wm/public/granitsa1.jpg?itok=h8tRVj_v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0.png"/><Relationship Id="rId5" Type="http://schemas.microsoft.com/office/2007/relationships/hdphoto" Target="../media/hdphoto6.wdp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-news.su/uploads/posts/2019-11/1575148234_e-news.su_pic_71289a54c38.jp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&#1043;&#1086;&#1089;&#1091;&#1076;&#1072;&#1088;&#1089;&#1090;&#1074;&#1077;&#1085;&#1085;&#1099;&#1081;%20&#1043;&#1080;&#1084;&#1085;%20&#1044;&#1053;&#1056;.avi" TargetMode="External"/><Relationship Id="rId7" Type="http://schemas.openxmlformats.org/officeDocument/2006/relationships/image" Target="../media/image2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.jpeg"/><Relationship Id="rId5" Type="http://schemas.openxmlformats.org/officeDocument/2006/relationships/hyperlink" Target="&#1044;&#1053;&#1056;%202%20&#1053;&#1040;&#1057;&#1045;&#1051;&#1045;&#1053;&#1048;&#1045;.pptx" TargetMode="External"/><Relationship Id="rId4" Type="http://schemas.openxmlformats.org/officeDocument/2006/relationships/image" Target="../media/image24.jpeg"/><Relationship Id="rId9" Type="http://schemas.microsoft.com/office/2007/relationships/hdphoto" Target="../media/hdphoto7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microsoft.com/office/2007/relationships/hdphoto" Target="../media/hdphoto9.wdp"/><Relationship Id="rId5" Type="http://schemas.openxmlformats.org/officeDocument/2006/relationships/image" Target="../media/image28.png"/><Relationship Id="rId4" Type="http://schemas.microsoft.com/office/2007/relationships/hdphoto" Target="../media/hdphoto8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hyperlink" Target="&#1044;&#1053;&#1056;%203%20&#1071;&#1047;&#1067;&#1050;.pptx" TargetMode="External"/><Relationship Id="rId7" Type="http://schemas.openxmlformats.org/officeDocument/2006/relationships/image" Target="../media/image3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9.jpeg"/><Relationship Id="rId5" Type="http://schemas.openxmlformats.org/officeDocument/2006/relationships/hyperlink" Target="&#1043;&#1086;&#1089;&#1091;&#1076;&#1072;&#1088;&#1089;&#1090;&#1074;&#1077;&#1085;&#1085;&#1099;&#1081;%20&#1043;&#1080;&#1084;&#1085;%20&#1044;&#1053;&#1056;.avi" TargetMode="External"/><Relationship Id="rId10" Type="http://schemas.openxmlformats.org/officeDocument/2006/relationships/image" Target="../media/image33.png"/><Relationship Id="rId4" Type="http://schemas.openxmlformats.org/officeDocument/2006/relationships/image" Target="../media/image4.jpeg"/><Relationship Id="rId9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hyperlink" Target="&#1044;&#1053;&#1056;%209%20&#1057;&#1048;&#1052;&#1042;&#1054;&#1051;&#1067;.pptx" TargetMode="External"/><Relationship Id="rId7" Type="http://schemas.openxmlformats.org/officeDocument/2006/relationships/image" Target="../media/image3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9.jpeg"/><Relationship Id="rId5" Type="http://schemas.openxmlformats.org/officeDocument/2006/relationships/hyperlink" Target="&#1043;&#1086;&#1089;&#1091;&#1076;&#1072;&#1088;&#1089;&#1090;&#1074;&#1077;&#1085;&#1085;&#1099;&#1081;%20&#1043;&#1080;&#1084;&#1085;%20&#1044;&#1053;&#1056;.avi" TargetMode="External"/><Relationship Id="rId10" Type="http://schemas.microsoft.com/office/2007/relationships/hdphoto" Target="../media/hdphoto10.wdp"/><Relationship Id="rId4" Type="http://schemas.openxmlformats.org/officeDocument/2006/relationships/image" Target="../media/image4.jpeg"/><Relationship Id="rId9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image" Target="../media/image39.png"/><Relationship Id="rId7" Type="http://schemas.openxmlformats.org/officeDocument/2006/relationships/image" Target="../media/image4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0.xml"/><Relationship Id="rId6" Type="http://schemas.microsoft.com/office/2007/relationships/hdphoto" Target="../media/hdphoto12.wdp"/><Relationship Id="rId5" Type="http://schemas.openxmlformats.org/officeDocument/2006/relationships/image" Target="../media/image40.png"/><Relationship Id="rId4" Type="http://schemas.microsoft.com/office/2007/relationships/hdphoto" Target="../media/hdphoto1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i.imgur.com/yJLy4lz.png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51.jpe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&#1044;&#1053;&#1056;%206%20&#1057;&#1048;&#1051;&#1054;&#1042;&#1054;&#1045;.pptx" TargetMode="External"/><Relationship Id="rId3" Type="http://schemas.openxmlformats.org/officeDocument/2006/relationships/image" Target="../media/image4.jpeg"/><Relationship Id="rId7" Type="http://schemas.openxmlformats.org/officeDocument/2006/relationships/hyperlink" Target="&#1044;&#1053;&#1056;%205%20&#1055;&#1056;&#1040;&#1042;&#1054;.pptx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0.xml"/><Relationship Id="rId6" Type="http://schemas.openxmlformats.org/officeDocument/2006/relationships/hyperlink" Target="&#1044;&#1053;&#1056;%204%20%20&#1042;&#1051;&#1040;&#1057;&#1058;&#1068;.pptx" TargetMode="External"/><Relationship Id="rId11" Type="http://schemas.openxmlformats.org/officeDocument/2006/relationships/hyperlink" Target="&#1044;&#1053;&#1056;%208%20&#1040;&#1056;&#1052;&#1048;&#1071;%20.pptx" TargetMode="External"/><Relationship Id="rId5" Type="http://schemas.openxmlformats.org/officeDocument/2006/relationships/hyperlink" Target="&#1044;&#1053;&#1056;%203%20&#1071;&#1047;&#1067;&#1050;.pptx" TargetMode="External"/><Relationship Id="rId10" Type="http://schemas.openxmlformats.org/officeDocument/2006/relationships/hyperlink" Target="&#1044;&#1053;&#1056;%209%20&#1057;&#1048;&#1052;&#1042;&#1054;&#1051;&#1067;.pptx" TargetMode="External"/><Relationship Id="rId4" Type="http://schemas.openxmlformats.org/officeDocument/2006/relationships/hyperlink" Target="&#1044;&#1053;&#1056;%202%20&#1053;&#1040;&#1057;&#1045;&#1051;&#1045;&#1053;&#1048;&#1045;.pptx" TargetMode="External"/><Relationship Id="rId9" Type="http://schemas.openxmlformats.org/officeDocument/2006/relationships/hyperlink" Target="&#1044;&#1053;&#1056;%207%20&#1053;&#1040;&#1051;&#1054;&#1043;.pptx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5.xml"/><Relationship Id="rId5" Type="http://schemas.microsoft.com/office/2007/relationships/hdphoto" Target="../media/hdphoto2.wdp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e-news.su/uploads/posts/2016-04/1460038480_e-news.su_161-e1460030984240.jpg" TargetMode="Externa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7.xml"/><Relationship Id="rId5" Type="http://schemas.openxmlformats.org/officeDocument/2006/relationships/image" Target="../media/image12.jpe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5.jpeg"/><Relationship Id="rId5" Type="http://schemas.microsoft.com/office/2007/relationships/hdphoto" Target="../media/hdphoto4.wdp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:\ДЛЯ РРТ\ФОН РАЗНОЕ\Рисунок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0"/>
            <a:ext cx="8100392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43608" y="188640"/>
            <a:ext cx="8100392" cy="410445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ru-RU" sz="4400" b="1" dirty="0">
                <a:ln w="31550" cmpd="sng">
                  <a:gradFill>
                    <a:gsLst>
                      <a:gs pos="25000">
                        <a:srgbClr val="4E67C8">
                          <a:shade val="25000"/>
                          <a:satMod val="190000"/>
                        </a:srgbClr>
                      </a:gs>
                      <a:gs pos="80000">
                        <a:srgbClr val="4E67C8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ИСТОРИЯ </a:t>
            </a:r>
          </a:p>
          <a:p>
            <a:pPr algn="ctr"/>
            <a:r>
              <a:rPr lang="ru-RU" sz="4400" b="1" dirty="0">
                <a:ln w="31550" cmpd="sng">
                  <a:gradFill>
                    <a:gsLst>
                      <a:gs pos="25000">
                        <a:srgbClr val="4E67C8">
                          <a:shade val="25000"/>
                          <a:satMod val="190000"/>
                        </a:srgbClr>
                      </a:gs>
                      <a:gs pos="80000">
                        <a:srgbClr val="4E67C8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СТАНОВЛЕНИЯ </a:t>
            </a:r>
          </a:p>
          <a:p>
            <a:pPr algn="ctr"/>
            <a:r>
              <a:rPr lang="ru-RU" sz="4400" b="1" dirty="0">
                <a:ln w="31550" cmpd="sng">
                  <a:gradFill>
                    <a:gsLst>
                      <a:gs pos="25000">
                        <a:srgbClr val="4E67C8">
                          <a:shade val="25000"/>
                          <a:satMod val="190000"/>
                        </a:srgbClr>
                      </a:gs>
                      <a:gs pos="80000">
                        <a:srgbClr val="4E67C8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 РАЗВИТИЯ </a:t>
            </a:r>
          </a:p>
          <a:p>
            <a:pPr algn="ctr"/>
            <a:r>
              <a:rPr lang="ru-RU" sz="4400" b="1" dirty="0">
                <a:ln w="31550" cmpd="sng">
                  <a:gradFill>
                    <a:gsLst>
                      <a:gs pos="25000">
                        <a:srgbClr val="4E67C8">
                          <a:shade val="25000"/>
                          <a:satMod val="190000"/>
                        </a:srgbClr>
                      </a:gs>
                      <a:gs pos="80000">
                        <a:srgbClr val="4E67C8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ДОНЕЦКОЙ </a:t>
            </a:r>
          </a:p>
          <a:p>
            <a:pPr algn="ctr"/>
            <a:r>
              <a:rPr lang="ru-RU" sz="4400" b="1" dirty="0">
                <a:ln w="31550" cmpd="sng">
                  <a:gradFill>
                    <a:gsLst>
                      <a:gs pos="25000">
                        <a:srgbClr val="4E67C8">
                          <a:shade val="25000"/>
                          <a:satMod val="190000"/>
                        </a:srgbClr>
                      </a:gs>
                      <a:gs pos="80000">
                        <a:srgbClr val="4E67C8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НАРОДНОЙ </a:t>
            </a:r>
          </a:p>
          <a:p>
            <a:pPr algn="ctr"/>
            <a:r>
              <a:rPr lang="ru-RU" sz="4400" b="1" dirty="0">
                <a:ln w="31550" cmpd="sng">
                  <a:gradFill>
                    <a:gsLst>
                      <a:gs pos="25000">
                        <a:srgbClr val="4E67C8">
                          <a:shade val="25000"/>
                          <a:satMod val="190000"/>
                        </a:srgbClr>
                      </a:gs>
                      <a:gs pos="80000">
                        <a:srgbClr val="4E67C8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РЕСПУБЛИКИ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797152"/>
            <a:ext cx="2880320" cy="1790424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860032" y="5229200"/>
            <a:ext cx="32464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ru-RU" sz="3600" b="1" i="1" dirty="0">
                <a:solidFill>
                  <a:srgbClr val="000000"/>
                </a:solidFill>
                <a:latin typeface="Franklin Gothic Heavy" pitchFamily="34" charset="0"/>
              </a:rPr>
              <a:t>ГОСУДА́РСТВО</a:t>
            </a:r>
          </a:p>
        </p:txBody>
      </p:sp>
    </p:spTree>
    <p:extLst>
      <p:ext uri="{BB962C8B-B14F-4D97-AF65-F5344CB8AC3E}">
        <p14:creationId xmlns:p14="http://schemas.microsoft.com/office/powerpoint/2010/main" val="54353187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29754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u="sng" dirty="0">
                <a:ln w="1905"/>
                <a:gradFill>
                  <a:gsLst>
                    <a:gs pos="0">
                      <a:srgbClr val="1AB39F">
                        <a:shade val="20000"/>
                        <a:satMod val="200000"/>
                      </a:srgbClr>
                    </a:gs>
                    <a:gs pos="78000">
                      <a:srgbClr val="1AB39F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1AB39F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ОРДЛО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8540" y="764704"/>
            <a:ext cx="8928992" cy="560153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Отдельные районы Донецкой и Луганской областей</a:t>
            </a:r>
          </a:p>
          <a:p>
            <a:pPr algn="just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понятие в административно-территориальном устройстве Украины, объединяющее часть территорий Донецкой и Луганской областей Украины. </a:t>
            </a:r>
          </a:p>
          <a:p>
            <a:pPr algn="just"/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сентября 2014 года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Верховная Рада Украины приняла закон «Об особом порядке местного самоуправления». 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ноября 2014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 </a:t>
            </a:r>
            <a:r>
              <a:rPr lang="ru-RU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Кабмин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Украины утвердил перечень населённых пунктов, которые не подконтрольны Украине</a:t>
            </a:r>
          </a:p>
          <a:p>
            <a:pPr algn="just"/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марта 2015 года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Верховная Рада Украины приняла Постановление об определении отдельных районов, городов, посёлков и сёл Донецкой и Луганской областей, в которых вводится особый порядок местного самоуправления, </a:t>
            </a:r>
          </a:p>
          <a:p>
            <a:pPr algn="just"/>
            <a:endParaRPr lang="ru-RU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Границы территорий были законодательно определены 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марта 2015 года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на основе линии разграничения между вооружёнными силами Украины и противостоящими им силами непризнанных государственных образований (Донецкая Народная Республика и Луганская Народная Республика)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состоянию на 19 сентября 2014 года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(дата подписания Минского меморандума). (</a:t>
            </a:r>
            <a:r>
              <a:rPr lang="ru-RU" sz="16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пределы территорий не были включены населённые пункты, контроль над которыми был утерян Украиной после 19 сентября 2014 года, в частности, имеющий важное значение город Дебальцево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79473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bldLvl="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87"/>
          <a:stretch/>
        </p:blipFill>
        <p:spPr>
          <a:xfrm>
            <a:off x="-108520" y="0"/>
            <a:ext cx="91033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70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824533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AB576C-8478-4C32-99EF-EDCEFDE67ACB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12</a:t>
            </a:fld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13" name="Рисунок 12" descr="ОФИЦИАЛЬНО: Захарченко установил статус госграницы для линии соприкосновения на Донбассе (ВИДЕО, ДОКУМЕНТ) | Русская весна">
            <a:hlinkClick r:id="rId3" tooltip="&quot;&quot;"/>
          </p:cNvPr>
          <p:cNvPicPr/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02" y="928899"/>
            <a:ext cx="4792330" cy="579257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4" name="Прямоугольник 13"/>
          <p:cNvSpPr/>
          <p:nvPr/>
        </p:nvSpPr>
        <p:spPr>
          <a:xfrm>
            <a:off x="4970291" y="928899"/>
            <a:ext cx="3997246" cy="36625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27 февраля 2017 г. </a:t>
            </a:r>
          </a:p>
          <a:p>
            <a:pPr algn="just"/>
            <a:r>
              <a:rPr lang="ru-RU" sz="2000" b="1" dirty="0">
                <a:solidFill>
                  <a:prstClr val="black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Глава Донецкой Народной Республики Александр Захарченко своим указом установил для линии соприкосновения в Донбассе </a:t>
            </a:r>
          </a:p>
          <a:p>
            <a:pPr algn="ctr"/>
            <a:r>
              <a:rPr lang="ru-RU" sz="2400" b="1" u="sng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статус государственной границы</a:t>
            </a:r>
            <a:r>
              <a:rPr lang="ru-RU" sz="2000" b="1" u="sng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. </a:t>
            </a:r>
            <a:endParaRPr lang="ru-RU" sz="2000" u="sng" dirty="0">
              <a:solidFill>
                <a:srgbClr val="FF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 descr="ОФИЦИАЛЬНО: Захарченко установил статус госграницы для линии соприкосновения на Донбассе (ВИДЕО, ДОКУМЕНТ) | Русская весна">
            <a:hlinkClick r:id="rId3" tooltip="&quot;&quot;"/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66" b="46039"/>
          <a:stretch/>
        </p:blipFill>
        <p:spPr bwMode="auto">
          <a:xfrm>
            <a:off x="105213" y="876105"/>
            <a:ext cx="8967537" cy="57925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Прямая соединительная линия 15"/>
          <p:cNvCxnSpPr/>
          <p:nvPr/>
        </p:nvCxnSpPr>
        <p:spPr>
          <a:xfrm flipV="1">
            <a:off x="1187624" y="5829508"/>
            <a:ext cx="6336704" cy="36004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1187624" y="6146112"/>
            <a:ext cx="3168352" cy="559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7157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824533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AB576C-8478-4C32-99EF-EDCEFDE67ACB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13</a:t>
            </a:fld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4" name="Picture 2" descr="Конституция Донецкой Народной Республик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267272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93" y="3933056"/>
            <a:ext cx="3915469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Статья 54</a:t>
            </a:r>
          </a:p>
          <a:p>
            <a:pPr algn="ctr"/>
            <a:r>
              <a:rPr lang="ru-RU" sz="2400" b="1" dirty="0">
                <a:solidFill>
                  <a:prstClr val="black"/>
                </a:solidFill>
              </a:rPr>
              <a:t>Территория Донецкой Народной Республики определяется границами, существовавшими на день ее образования.</a:t>
            </a:r>
          </a:p>
        </p:txBody>
      </p:sp>
      <p:pic>
        <p:nvPicPr>
          <p:cNvPr id="7" name="Picture 2" descr="I:\РОДНОЙ КРАЙ\МАТЕРИАЛЫ\КАРТА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832320"/>
            <a:ext cx="4788024" cy="5983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26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824533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AB576C-8478-4C32-99EF-EDCEFDE67ACB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14</a:t>
            </a:fld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8" name="Рисунок 7" descr="https://e-news.su/uploads/posts/2019-11/medium/1575148234_e-news.su_pic_71289a54c38.jpg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797149"/>
            <a:ext cx="4499992" cy="606085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-34394" y="1023246"/>
            <a:ext cx="467840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0000"/>
                </a:solidFill>
                <a:ea typeface="Times New Roman" panose="02020603050405020304" pitchFamily="18" charset="0"/>
              </a:rPr>
              <a:t>Народный совет Донецкой Народной Республики </a:t>
            </a:r>
            <a:r>
              <a:rPr lang="ru-RU" b="1" dirty="0">
                <a:solidFill>
                  <a:srgbClr val="FF0000"/>
                </a:solidFill>
                <a:ea typeface="Times New Roman" panose="02020603050405020304" pitchFamily="18" charset="0"/>
              </a:rPr>
              <a:t>29 ноября</a:t>
            </a:r>
            <a:r>
              <a:rPr lang="ru-RU" b="1" dirty="0">
                <a:solidFill>
                  <a:srgbClr val="000000"/>
                </a:solidFill>
                <a:ea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ea typeface="Times New Roman" panose="02020603050405020304" pitchFamily="18" charset="0"/>
              </a:rPr>
              <a:t>2019 г.</a:t>
            </a:r>
            <a:r>
              <a:rPr lang="ru-RU" b="1" dirty="0">
                <a:solidFill>
                  <a:srgbClr val="000000"/>
                </a:solidFill>
                <a:ea typeface="Times New Roman" panose="02020603050405020304" pitchFamily="18" charset="0"/>
              </a:rPr>
              <a:t> принял </a:t>
            </a:r>
            <a:r>
              <a:rPr lang="ru-RU" b="1" dirty="0">
                <a:solidFill>
                  <a:srgbClr val="000000"/>
                </a:solidFill>
                <a:ea typeface="Times New Roman" panose="02020603050405020304" pitchFamily="18" charset="0"/>
              </a:rPr>
              <a:t>закон "О государственной границе ДНР", согласно которому </a:t>
            </a:r>
            <a:r>
              <a:rPr lang="ru-RU" b="1" dirty="0">
                <a:solidFill>
                  <a:srgbClr val="FF0000"/>
                </a:solidFill>
                <a:ea typeface="Times New Roman" panose="02020603050405020304" pitchFamily="18" charset="0"/>
              </a:rPr>
              <a:t>границы республики официально закрепляются в пределах всей Донецкой области (по состоянию на начало 2014-го). </a:t>
            </a:r>
            <a:endParaRPr lang="ru-RU" b="1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pPr algn="just"/>
            <a:endParaRPr lang="ru-RU" b="1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rgbClr val="000000"/>
                </a:solidFill>
                <a:ea typeface="Times New Roman" panose="02020603050405020304" pitchFamily="18" charset="0"/>
              </a:rPr>
              <a:t>На </a:t>
            </a:r>
            <a:r>
              <a:rPr lang="ru-RU" b="1" dirty="0">
                <a:solidFill>
                  <a:srgbClr val="000000"/>
                </a:solidFill>
                <a:ea typeface="Times New Roman" panose="02020603050405020304" pitchFamily="18" charset="0"/>
              </a:rPr>
              <a:t>законодательном уровне подтверждено, что часть республики находится под украинской оккупацией</a:t>
            </a:r>
            <a:r>
              <a:rPr lang="ru-RU" b="1" dirty="0">
                <a:solidFill>
                  <a:srgbClr val="000000"/>
                </a:solidFill>
                <a:ea typeface="Times New Roman" panose="02020603050405020304" pitchFamily="18" charset="0"/>
              </a:rPr>
              <a:t>.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34394" y="4788379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b="1" dirty="0">
                <a:solidFill>
                  <a:srgbClr val="000000"/>
                </a:solidFill>
                <a:ea typeface="Times New Roman" panose="02020603050405020304" pitchFamily="18" charset="0"/>
              </a:rPr>
              <a:t>Законопроект также предусматривает, что до тех пор, пока не урегулирован спор между Украиной и ДНР, согласно ст. 40 данного закона, граница проходит по линии соприкосновения.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0" y="1023246"/>
            <a:ext cx="4644007" cy="53580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0000"/>
                </a:solidFill>
              </a:rPr>
              <a:t>В ДНР принят закон «О государственной границе ДНР», означающий, что никто отдавать Украине Славянск с Мариуполем не собирается. </a:t>
            </a:r>
            <a:endParaRPr lang="ru-RU" sz="2000" b="1" dirty="0">
              <a:solidFill>
                <a:srgbClr val="000000"/>
              </a:solidFill>
            </a:endParaRPr>
          </a:p>
          <a:p>
            <a:pPr algn="ctr"/>
            <a:endParaRPr lang="ru-RU" sz="2000" b="1" dirty="0">
              <a:solidFill>
                <a:srgbClr val="000000"/>
              </a:solidFill>
            </a:endParaRPr>
          </a:p>
          <a:p>
            <a:pPr algn="ctr"/>
            <a:r>
              <a:rPr lang="ru-RU" sz="2000" b="1" dirty="0">
                <a:solidFill>
                  <a:srgbClr val="000000"/>
                </a:solidFill>
              </a:rPr>
              <a:t>Донбасс </a:t>
            </a:r>
            <a:r>
              <a:rPr lang="ru-RU" sz="2000" b="1" dirty="0">
                <a:solidFill>
                  <a:srgbClr val="000000"/>
                </a:solidFill>
              </a:rPr>
              <a:t>будет единым в любом случае. В составе федеративной Украины, когда Киев выполнит Минские соглашения, или отдельно от Украины. </a:t>
            </a:r>
            <a:endParaRPr lang="ru-RU" sz="2000" b="1" dirty="0">
              <a:solidFill>
                <a:srgbClr val="000000"/>
              </a:solidFill>
            </a:endParaRPr>
          </a:p>
          <a:p>
            <a:pPr algn="ctr"/>
            <a:endParaRPr lang="ru-RU" sz="2000" b="1" dirty="0">
              <a:solidFill>
                <a:srgbClr val="000000"/>
              </a:solidFill>
            </a:endParaRPr>
          </a:p>
          <a:p>
            <a:pPr algn="ctr"/>
            <a:r>
              <a:rPr lang="ru-RU" sz="2000" b="1" dirty="0">
                <a:solidFill>
                  <a:srgbClr val="000000"/>
                </a:solidFill>
              </a:rPr>
              <a:t>А </a:t>
            </a:r>
            <a:r>
              <a:rPr lang="ru-RU" sz="2000" b="1" dirty="0">
                <a:solidFill>
                  <a:srgbClr val="000000"/>
                </a:solidFill>
              </a:rPr>
              <a:t>учитывая то, что Украина выполнять «Минск» не собирается, наиболее вероятен второй вариант. </a:t>
            </a:r>
          </a:p>
        </p:txBody>
      </p:sp>
    </p:spTree>
    <p:extLst>
      <p:ext uri="{BB962C8B-B14F-4D97-AF65-F5344CB8AC3E}">
        <p14:creationId xmlns:p14="http://schemas.microsoft.com/office/powerpoint/2010/main" val="245739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824533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AB576C-8478-4C32-99EF-EDCEFDE67ACB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15</a:t>
            </a:fld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13" name="Picture 2" descr="C:\Documents and Settings\User\Рабочий стол\dnr_46x27sm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12" y="5340164"/>
            <a:ext cx="2206573" cy="12961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413047" y="1730315"/>
            <a:ext cx="37883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u="sng" dirty="0">
                <a:solidFill>
                  <a:srgbClr val="2F2B20"/>
                </a:solidFill>
                <a:latin typeface="Arial Black" panose="020B0A04020102020204" pitchFamily="34" charset="0"/>
              </a:rPr>
              <a:t>Население</a:t>
            </a:r>
            <a:endParaRPr lang="ru-RU" sz="4000" u="sng" dirty="0">
              <a:solidFill>
                <a:srgbClr val="2F2B20"/>
              </a:solidFill>
              <a:latin typeface="Arial Black" panose="020B0A04020102020204" pitchFamily="34" charset="0"/>
            </a:endParaRPr>
          </a:p>
        </p:txBody>
      </p:sp>
      <p:pic>
        <p:nvPicPr>
          <p:cNvPr id="15" name="Picture 2" descr="H:\ БЛОГ !!!!\иллюстр\galochka.jpg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28" y="1730315"/>
            <a:ext cx="1257919" cy="9663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97107" y="78049"/>
            <a:ext cx="8988872" cy="101566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Arial Black" panose="020B0A04020102020204" pitchFamily="34" charset="0"/>
              </a:rPr>
              <a:t>Численность населения Донецкой Народной Республики по состоянию </a:t>
            </a:r>
            <a:r>
              <a:rPr lang="ru-RU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на апрель 2015 года </a:t>
            </a:r>
            <a:r>
              <a:rPr lang="ru-RU" sz="2000" b="1" dirty="0">
                <a:solidFill>
                  <a:prstClr val="black"/>
                </a:solidFill>
                <a:latin typeface="Arial Black" panose="020B0A04020102020204" pitchFamily="34" charset="0"/>
              </a:rPr>
              <a:t>составила чуть </a:t>
            </a:r>
            <a:r>
              <a:rPr lang="ru-RU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более 2,321 миллиона </a:t>
            </a:r>
            <a:r>
              <a:rPr lang="ru-RU" sz="2000" b="1" dirty="0">
                <a:solidFill>
                  <a:prstClr val="black"/>
                </a:solidFill>
                <a:latin typeface="Arial Black" panose="020B0A04020102020204" pitchFamily="34" charset="0"/>
              </a:rPr>
              <a:t>жителей. 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53334" y="1217416"/>
            <a:ext cx="8911308" cy="132343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Arial Black" panose="020B0A04020102020204" pitchFamily="34" charset="0"/>
              </a:rPr>
              <a:t>По данным Главного управления статистики ДНР, по состоянию </a:t>
            </a:r>
            <a:r>
              <a:rPr lang="ru-RU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на 1 мая 2016 года </a:t>
            </a:r>
            <a:r>
              <a:rPr lang="ru-RU" sz="2000" b="1" dirty="0">
                <a:solidFill>
                  <a:prstClr val="black"/>
                </a:solidFill>
                <a:latin typeface="Arial Black" panose="020B0A04020102020204" pitchFamily="34" charset="0"/>
              </a:rPr>
              <a:t>на подконтрольной ДНР территории проживает </a:t>
            </a:r>
            <a:r>
              <a:rPr lang="ru-RU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2 318 721 </a:t>
            </a:r>
            <a:r>
              <a:rPr lang="ru-RU" sz="2000" b="1" dirty="0">
                <a:solidFill>
                  <a:prstClr val="black"/>
                </a:solidFill>
                <a:latin typeface="Arial Black" panose="020B0A04020102020204" pitchFamily="34" charset="0"/>
              </a:rPr>
              <a:t>постоянных жителей </a:t>
            </a:r>
          </a:p>
          <a:p>
            <a:pPr algn="ctr"/>
            <a:r>
              <a:rPr lang="ru-RU" sz="2000" b="1" dirty="0">
                <a:solidFill>
                  <a:prstClr val="black"/>
                </a:solidFill>
                <a:latin typeface="Arial Black" panose="020B0A04020102020204" pitchFamily="34" charset="0"/>
              </a:rPr>
              <a:t>(2 327 734 человек наличного населения)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74670" y="2647044"/>
            <a:ext cx="8911308" cy="15020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prstClr val="black"/>
                </a:solidFill>
                <a:latin typeface="Arial Black" panose="020B0A04020102020204" pitchFamily="34" charset="0"/>
              </a:rPr>
              <a:t>По данным Главного управления статистики ДНР, по состоянию </a:t>
            </a:r>
            <a:r>
              <a:rPr lang="ru-RU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на 1 июня 2017 года </a:t>
            </a:r>
            <a:r>
              <a:rPr lang="ru-RU" sz="2000" b="1" dirty="0">
                <a:solidFill>
                  <a:prstClr val="black"/>
                </a:solidFill>
                <a:latin typeface="Arial Black" panose="020B0A04020102020204" pitchFamily="34" charset="0"/>
              </a:rPr>
              <a:t>на подконтрольной ДНР территории проживает </a:t>
            </a:r>
            <a:r>
              <a:rPr lang="ru-RU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2 299 120</a:t>
            </a:r>
            <a:r>
              <a:rPr lang="ru-RU" sz="2000" b="1" dirty="0">
                <a:solidFill>
                  <a:prstClr val="black"/>
                </a:solidFill>
                <a:latin typeface="Arial Black" panose="020B0A04020102020204" pitchFamily="34" charset="0"/>
              </a:rPr>
              <a:t> постоянных жителей</a:t>
            </a:r>
          </a:p>
          <a:p>
            <a:pPr algn="just"/>
            <a:r>
              <a:rPr lang="ru-RU" sz="2000" b="1" dirty="0">
                <a:solidFill>
                  <a:prstClr val="black"/>
                </a:solidFill>
                <a:latin typeface="Arial Black" panose="020B0A04020102020204" pitchFamily="34" charset="0"/>
              </a:rPr>
              <a:t> (2 308 133 человека наличного населения)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13755" y="4193793"/>
            <a:ext cx="8891765" cy="132343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prstClr val="black"/>
                </a:solidFill>
                <a:latin typeface="Arial Black" panose="020B0A04020102020204" pitchFamily="34" charset="0"/>
              </a:rPr>
              <a:t>По данным Главного управления статистики ДНР, по состоянию </a:t>
            </a:r>
            <a:r>
              <a:rPr lang="ru-RU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на 1 декабря 2017 года </a:t>
            </a:r>
            <a:r>
              <a:rPr lang="ru-RU" sz="2000" b="1" dirty="0">
                <a:solidFill>
                  <a:prstClr val="black"/>
                </a:solidFill>
                <a:latin typeface="Arial Black" panose="020B0A04020102020204" pitchFamily="34" charset="0"/>
              </a:rPr>
              <a:t>на подконтрольной ДНР территории проживает </a:t>
            </a:r>
            <a:r>
              <a:rPr lang="ru-RU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2 294 530 </a:t>
            </a:r>
            <a:r>
              <a:rPr lang="ru-RU" sz="2000" b="1" dirty="0">
                <a:solidFill>
                  <a:prstClr val="black"/>
                </a:solidFill>
                <a:latin typeface="Arial Black" panose="020B0A04020102020204" pitchFamily="34" charset="0"/>
              </a:rPr>
              <a:t>постоянных жителей </a:t>
            </a:r>
          </a:p>
          <a:p>
            <a:pPr algn="just"/>
            <a:r>
              <a:rPr lang="ru-RU" sz="2000" b="1" dirty="0">
                <a:solidFill>
                  <a:prstClr val="black"/>
                </a:solidFill>
                <a:latin typeface="Arial Black" panose="020B0A04020102020204" pitchFamily="34" charset="0"/>
              </a:rPr>
              <a:t>(2 303 543 человека наличного населения)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96007" y="5431179"/>
            <a:ext cx="8889971" cy="1323439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prstClr val="black"/>
                </a:solidFill>
                <a:latin typeface="Arial Black" panose="020B0A04020102020204" pitchFamily="34" charset="0"/>
              </a:rPr>
              <a:t>По данным Главного управления статистики ДНР, по состоянию </a:t>
            </a:r>
            <a:r>
              <a:rPr lang="ru-RU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на 1 августа 2018 года </a:t>
            </a:r>
            <a:r>
              <a:rPr lang="ru-RU" sz="2000" b="1" dirty="0">
                <a:solidFill>
                  <a:prstClr val="black"/>
                </a:solidFill>
                <a:latin typeface="Arial Black" panose="020B0A04020102020204" pitchFamily="34" charset="0"/>
              </a:rPr>
              <a:t>на подконтрольной ДНР территории проживает </a:t>
            </a:r>
            <a:r>
              <a:rPr lang="ru-RU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2 283 281 </a:t>
            </a:r>
            <a:r>
              <a:rPr lang="ru-RU" sz="2000" b="1" dirty="0">
                <a:solidFill>
                  <a:prstClr val="black"/>
                </a:solidFill>
                <a:latin typeface="Arial Black" panose="020B0A04020102020204" pitchFamily="34" charset="0"/>
              </a:rPr>
              <a:t>постоянных жителей </a:t>
            </a:r>
          </a:p>
          <a:p>
            <a:pPr algn="just"/>
            <a:r>
              <a:rPr lang="ru-RU" sz="2000" b="1" dirty="0">
                <a:solidFill>
                  <a:prstClr val="black"/>
                </a:solidFill>
                <a:latin typeface="Arial Black" panose="020B0A04020102020204" pitchFamily="34" charset="0"/>
              </a:rPr>
              <a:t>(2 292 294 человека наличного населения)</a:t>
            </a:r>
          </a:p>
        </p:txBody>
      </p:sp>
      <p:sp>
        <p:nvSpPr>
          <p:cNvPr id="22" name="Стрелка вниз 21"/>
          <p:cNvSpPr/>
          <p:nvPr/>
        </p:nvSpPr>
        <p:spPr>
          <a:xfrm>
            <a:off x="174670" y="1372040"/>
            <a:ext cx="1080120" cy="936104"/>
          </a:xfrm>
          <a:prstGeom prst="downArrow">
            <a:avLst/>
          </a:prstGeom>
          <a:solidFill>
            <a:srgbClr val="FF0000"/>
          </a:solidFill>
          <a:ln>
            <a:solidFill>
              <a:schemeClr val="accent4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Стрелка вниз 22"/>
          <p:cNvSpPr/>
          <p:nvPr/>
        </p:nvSpPr>
        <p:spPr>
          <a:xfrm>
            <a:off x="213755" y="2848997"/>
            <a:ext cx="1080120" cy="936104"/>
          </a:xfrm>
          <a:prstGeom prst="downArrow">
            <a:avLst/>
          </a:prstGeom>
          <a:solidFill>
            <a:srgbClr val="FF0000"/>
          </a:solidFill>
          <a:ln>
            <a:solidFill>
              <a:schemeClr val="accent4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Стрелка вниз 23"/>
          <p:cNvSpPr/>
          <p:nvPr/>
        </p:nvSpPr>
        <p:spPr>
          <a:xfrm>
            <a:off x="244027" y="4351033"/>
            <a:ext cx="1080120" cy="936104"/>
          </a:xfrm>
          <a:prstGeom prst="downArrow">
            <a:avLst/>
          </a:prstGeom>
          <a:solidFill>
            <a:srgbClr val="FF0000"/>
          </a:solidFill>
          <a:ln>
            <a:solidFill>
              <a:schemeClr val="accent4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Стрелка вниз 24"/>
          <p:cNvSpPr/>
          <p:nvPr/>
        </p:nvSpPr>
        <p:spPr>
          <a:xfrm>
            <a:off x="330951" y="5678469"/>
            <a:ext cx="1080120" cy="936104"/>
          </a:xfrm>
          <a:prstGeom prst="downArrow">
            <a:avLst/>
          </a:prstGeom>
          <a:solidFill>
            <a:srgbClr val="FF0000"/>
          </a:solidFill>
          <a:ln>
            <a:solidFill>
              <a:schemeClr val="accent4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504" y="47059"/>
            <a:ext cx="8930850" cy="670755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1374"/>
            <a:ext cx="9038354" cy="6782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03848" y="2308144"/>
            <a:ext cx="5878661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Arial Black" pitchFamily="34" charset="0"/>
              </a:rPr>
              <a:t>http://glavstat.govdnr.ru/index.php</a:t>
            </a:r>
            <a:endParaRPr lang="ru-RU" sz="2400" b="1" dirty="0">
              <a:solidFill>
                <a:srgbClr val="0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50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AB576C-8478-4C32-99EF-EDCEFDE67ACB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ru-RU" altLang="ru-RU" dirty="0">
              <a:solidFill>
                <a:srgbClr val="00000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0648"/>
            <a:ext cx="7179345" cy="3895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49" y="157630"/>
            <a:ext cx="3269902" cy="2911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54706" y="1345992"/>
            <a:ext cx="5200295" cy="50783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</a:rPr>
              <a:t>Донецк </a:t>
            </a:r>
            <a:r>
              <a:rPr lang="ru-RU" b="1" dirty="0">
                <a:solidFill>
                  <a:srgbClr val="000000"/>
                </a:solidFill>
              </a:rPr>
              <a:t>943 770</a:t>
            </a:r>
          </a:p>
          <a:p>
            <a:r>
              <a:rPr lang="ru-RU" b="1" dirty="0">
                <a:solidFill>
                  <a:srgbClr val="000000"/>
                </a:solidFill>
              </a:rPr>
              <a:t>Горловка 258 673</a:t>
            </a:r>
          </a:p>
          <a:p>
            <a:r>
              <a:rPr lang="ru-RU" b="1" dirty="0">
                <a:solidFill>
                  <a:srgbClr val="000000"/>
                </a:solidFill>
              </a:rPr>
              <a:t>Дебальцево 25 123</a:t>
            </a:r>
          </a:p>
          <a:p>
            <a:r>
              <a:rPr lang="ru-RU" b="1" dirty="0">
                <a:solidFill>
                  <a:srgbClr val="000000"/>
                </a:solidFill>
              </a:rPr>
              <a:t>Макеевка 370 487</a:t>
            </a:r>
          </a:p>
          <a:p>
            <a:r>
              <a:rPr lang="ru-RU" b="1" dirty="0">
                <a:solidFill>
                  <a:srgbClr val="000000"/>
                </a:solidFill>
              </a:rPr>
              <a:t>Докучаевск 23 619</a:t>
            </a:r>
          </a:p>
          <a:p>
            <a:r>
              <a:rPr lang="ru-RU" b="1" dirty="0">
                <a:solidFill>
                  <a:srgbClr val="000000"/>
                </a:solidFill>
              </a:rPr>
              <a:t>Енакиево 118 315</a:t>
            </a:r>
          </a:p>
          <a:p>
            <a:r>
              <a:rPr lang="ru-RU" b="1" dirty="0">
                <a:solidFill>
                  <a:srgbClr val="000000"/>
                </a:solidFill>
              </a:rPr>
              <a:t>Ждановка </a:t>
            </a:r>
            <a:r>
              <a:rPr lang="ru-RU" b="1" dirty="0">
                <a:solidFill>
                  <a:srgbClr val="000000"/>
                </a:solidFill>
              </a:rPr>
              <a:t>12 604</a:t>
            </a:r>
          </a:p>
          <a:p>
            <a:r>
              <a:rPr lang="ru-RU" b="1" dirty="0">
                <a:solidFill>
                  <a:srgbClr val="000000"/>
                </a:solidFill>
              </a:rPr>
              <a:t>Кировское 27 427</a:t>
            </a:r>
          </a:p>
          <a:p>
            <a:r>
              <a:rPr lang="ru-RU" b="1" dirty="0">
                <a:solidFill>
                  <a:srgbClr val="000000"/>
                </a:solidFill>
              </a:rPr>
              <a:t>Торез 75 165</a:t>
            </a:r>
          </a:p>
          <a:p>
            <a:r>
              <a:rPr lang="ru-RU" b="1" dirty="0" err="1">
                <a:solidFill>
                  <a:srgbClr val="000000"/>
                </a:solidFill>
              </a:rPr>
              <a:t>Шахтёрск</a:t>
            </a:r>
            <a:r>
              <a:rPr lang="ru-RU" b="1" dirty="0">
                <a:solidFill>
                  <a:srgbClr val="000000"/>
                </a:solidFill>
              </a:rPr>
              <a:t> 56 729</a:t>
            </a:r>
          </a:p>
          <a:p>
            <a:r>
              <a:rPr lang="ru-RU" b="1" dirty="0" err="1">
                <a:solidFill>
                  <a:srgbClr val="000000"/>
                </a:solidFill>
              </a:rPr>
              <a:t>Харцызск</a:t>
            </a:r>
            <a:r>
              <a:rPr lang="ru-RU" b="1" dirty="0">
                <a:solidFill>
                  <a:srgbClr val="000000"/>
                </a:solidFill>
              </a:rPr>
              <a:t> 97 733</a:t>
            </a:r>
          </a:p>
          <a:p>
            <a:r>
              <a:rPr lang="ru-RU" b="1" dirty="0">
                <a:solidFill>
                  <a:srgbClr val="000000"/>
                </a:solidFill>
              </a:rPr>
              <a:t>Снежное 65 680</a:t>
            </a:r>
          </a:p>
          <a:p>
            <a:r>
              <a:rPr lang="ru-RU" b="1" dirty="0">
                <a:solidFill>
                  <a:srgbClr val="000000"/>
                </a:solidFill>
              </a:rPr>
              <a:t>Ясиноватая 43 214</a:t>
            </a:r>
          </a:p>
          <a:p>
            <a:r>
              <a:rPr lang="ru-RU" b="1" dirty="0" err="1">
                <a:solidFill>
                  <a:srgbClr val="000000"/>
                </a:solidFill>
              </a:rPr>
              <a:t>Амвросиевский</a:t>
            </a:r>
            <a:r>
              <a:rPr lang="ru-RU" b="1" dirty="0">
                <a:solidFill>
                  <a:srgbClr val="000000"/>
                </a:solidFill>
              </a:rPr>
              <a:t> район 42 413</a:t>
            </a:r>
          </a:p>
          <a:p>
            <a:r>
              <a:rPr lang="ru-RU" b="1" dirty="0" err="1">
                <a:solidFill>
                  <a:srgbClr val="000000"/>
                </a:solidFill>
              </a:rPr>
              <a:t>Новоазовский</a:t>
            </a:r>
            <a:r>
              <a:rPr lang="ru-RU" b="1" dirty="0">
                <a:solidFill>
                  <a:srgbClr val="000000"/>
                </a:solidFill>
              </a:rPr>
              <a:t> район 29 500</a:t>
            </a:r>
          </a:p>
          <a:p>
            <a:r>
              <a:rPr lang="ru-RU" b="1" dirty="0" err="1">
                <a:solidFill>
                  <a:srgbClr val="000000"/>
                </a:solidFill>
              </a:rPr>
              <a:t>Старобешевский</a:t>
            </a:r>
            <a:r>
              <a:rPr lang="ru-RU" b="1" dirty="0">
                <a:solidFill>
                  <a:srgbClr val="000000"/>
                </a:solidFill>
              </a:rPr>
              <a:t> район 47 797</a:t>
            </a:r>
          </a:p>
          <a:p>
            <a:r>
              <a:rPr lang="ru-RU" b="1" dirty="0" err="1">
                <a:solidFill>
                  <a:srgbClr val="000000"/>
                </a:solidFill>
              </a:rPr>
              <a:t>Тельмановский</a:t>
            </a:r>
            <a:r>
              <a:rPr lang="ru-RU" b="1" dirty="0">
                <a:solidFill>
                  <a:srgbClr val="000000"/>
                </a:solidFill>
              </a:rPr>
              <a:t> район 14 511</a:t>
            </a:r>
          </a:p>
          <a:p>
            <a:r>
              <a:rPr lang="ru-RU" b="1" dirty="0">
                <a:solidFill>
                  <a:srgbClr val="000000"/>
                </a:solidFill>
              </a:rPr>
              <a:t>Шахтерский район 18 </a:t>
            </a:r>
            <a:r>
              <a:rPr lang="ru-RU" b="1" dirty="0">
                <a:solidFill>
                  <a:srgbClr val="000000"/>
                </a:solidFill>
              </a:rPr>
              <a:t>179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303" y="2852936"/>
            <a:ext cx="333056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</a:rPr>
              <a:t>Появились первые результаты переписи населения на 1 октября 2019 года. Расчет численности наличного и постоянного населения произведен с учетом полученных административных данных Миграционной службы и Министерства юстиции.</a:t>
            </a:r>
          </a:p>
          <a:p>
            <a:pPr algn="ctr"/>
            <a:r>
              <a:rPr lang="ru-RU" b="1" dirty="0">
                <a:solidFill>
                  <a:srgbClr val="FF0000"/>
                </a:solidFill>
              </a:rPr>
              <a:t>ДНР в целом 2 270 939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454706" y="1345992"/>
            <a:ext cx="5200295" cy="5200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Срок подведения окончательных итогов переписи населения 2019 в соответствии с </a:t>
            </a:r>
            <a:r>
              <a:rPr lang="ru-RU" sz="2400" b="1" dirty="0">
                <a:solidFill>
                  <a:srgbClr val="FF0000"/>
                </a:solidFill>
              </a:rPr>
              <a:t>постановлением </a:t>
            </a:r>
            <a:r>
              <a:rPr lang="ru-RU" sz="2400" b="1" dirty="0">
                <a:solidFill>
                  <a:srgbClr val="FF0000"/>
                </a:solidFill>
              </a:rPr>
              <a:t>правительства "Об организации Республиканской переписи населения 2019 года" установлен на </a:t>
            </a:r>
            <a:endParaRPr lang="ru-RU" sz="2400" b="1" dirty="0">
              <a:solidFill>
                <a:srgbClr val="FF0000"/>
              </a:solidFill>
            </a:endParaRPr>
          </a:p>
          <a:p>
            <a:pPr algn="ctr"/>
            <a:r>
              <a:rPr lang="ru-RU" sz="2400" b="1" dirty="0">
                <a:solidFill>
                  <a:srgbClr val="FF0000"/>
                </a:solidFill>
              </a:rPr>
              <a:t>II </a:t>
            </a:r>
            <a:r>
              <a:rPr lang="ru-RU" sz="2400" b="1" dirty="0">
                <a:solidFill>
                  <a:srgbClr val="FF0000"/>
                </a:solidFill>
              </a:rPr>
              <a:t>квартал 2020 года</a:t>
            </a:r>
          </a:p>
        </p:txBody>
      </p:sp>
    </p:spTree>
    <p:extLst>
      <p:ext uri="{BB962C8B-B14F-4D97-AF65-F5344CB8AC3E}">
        <p14:creationId xmlns:p14="http://schemas.microsoft.com/office/powerpoint/2010/main" val="290275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824533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AB576C-8478-4C32-99EF-EDCEFDE67ACB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51203" y="4508820"/>
            <a:ext cx="18960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u="sng" dirty="0">
                <a:solidFill>
                  <a:srgbClr val="2F2B20"/>
                </a:solidFill>
                <a:latin typeface="Arial Black" panose="020B0A04020102020204" pitchFamily="34" charset="0"/>
              </a:rPr>
              <a:t>Язык </a:t>
            </a:r>
          </a:p>
        </p:txBody>
      </p:sp>
      <p:pic>
        <p:nvPicPr>
          <p:cNvPr id="9" name="Picture 2" descr="H:\ БЛОГ !!!!\иллюстр\galochka.jpg">
            <a:hlinkClick r:id="rId3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290" y="4230792"/>
            <a:ext cx="1257919" cy="12828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Documents and Settings\User\Рабочий стол\dnr_46x27sm.jpg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95" y="5257592"/>
            <a:ext cx="2160240" cy="12689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7" y="843389"/>
            <a:ext cx="9110145" cy="2636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3" name="Picture 2" descr="Конституция Донецкой Народной Республики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7" y="843389"/>
            <a:ext cx="905530" cy="96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upload.wikimedia.org/wikipedia/commons/e/e4/Donetsk_dynamics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20" b="44378"/>
          <a:stretch/>
        </p:blipFill>
        <p:spPr bwMode="auto">
          <a:xfrm>
            <a:off x="16927" y="3480300"/>
            <a:ext cx="9127073" cy="3306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единительная линия 14"/>
          <p:cNvCxnSpPr/>
          <p:nvPr/>
        </p:nvCxnSpPr>
        <p:spPr>
          <a:xfrm flipV="1">
            <a:off x="1351852" y="2362819"/>
            <a:ext cx="2952328" cy="5598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451736" y="3370932"/>
            <a:ext cx="4140476" cy="279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3118403" y="843389"/>
            <a:ext cx="6008669" cy="26369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2 декабря </a:t>
            </a:r>
            <a:r>
              <a:rPr lang="ru-RU" sz="2400" b="1" dirty="0">
                <a:solidFill>
                  <a:srgbClr val="FF0000"/>
                </a:solidFill>
              </a:rPr>
              <a:t>2019 г. </a:t>
            </a:r>
            <a:r>
              <a:rPr lang="ru-RU" sz="2400" b="1" dirty="0">
                <a:solidFill>
                  <a:srgbClr val="000000"/>
                </a:solidFill>
              </a:rPr>
              <a:t>Глава </a:t>
            </a:r>
            <a:r>
              <a:rPr lang="ru-RU" sz="2400" b="1" dirty="0">
                <a:solidFill>
                  <a:srgbClr val="000000"/>
                </a:solidFill>
              </a:rPr>
              <a:t>ДНР Денис </a:t>
            </a:r>
            <a:r>
              <a:rPr lang="ru-RU" sz="2400" b="1" dirty="0" err="1">
                <a:solidFill>
                  <a:srgbClr val="000000"/>
                </a:solidFill>
              </a:rPr>
              <a:t>Пушилин</a:t>
            </a:r>
            <a:r>
              <a:rPr lang="ru-RU" sz="2400" b="1" dirty="0">
                <a:solidFill>
                  <a:srgbClr val="000000"/>
                </a:solidFill>
              </a:rPr>
              <a:t> выступил с предложением внести изменения в Конституцию Республики с тем, чтобы единственным государственным языком в ДНР был установлен русский язык.</a:t>
            </a: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927" y="843389"/>
            <a:ext cx="3101476" cy="26369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D9"/>
              </a:solidFill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1488" y="889228"/>
            <a:ext cx="2877315" cy="237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33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824533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AB576C-8478-4C32-99EF-EDCEFDE67ACB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13" name="Picture 2" descr="Конституция Донецкой Народной Республик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7" y="843389"/>
            <a:ext cx="905530" cy="96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043608" y="843389"/>
            <a:ext cx="7992888" cy="17215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Народный Совет ДНР закрепил статус русского языка как единственного государственного в Республике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2708920"/>
            <a:ext cx="3816424" cy="401255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9952" y="2708920"/>
            <a:ext cx="4752528" cy="401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766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824533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AB576C-8478-4C32-99EF-EDCEFDE67ACB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14408" y="5024457"/>
            <a:ext cx="29653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>
                <a:solidFill>
                  <a:srgbClr val="2F2B20"/>
                </a:solidFill>
                <a:latin typeface="Arial Black" panose="020B0A04020102020204" pitchFamily="34" charset="0"/>
              </a:rPr>
              <a:t>Символы </a:t>
            </a:r>
          </a:p>
        </p:txBody>
      </p:sp>
      <p:pic>
        <p:nvPicPr>
          <p:cNvPr id="10" name="Picture 2" descr="H:\ БЛОГ !!!!\иллюстр\galochka.jpg">
            <a:hlinkClick r:id="rId3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081" y="5378400"/>
            <a:ext cx="1257919" cy="12828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Documents and Settings\User\Рабочий стол\dnr_46x27sm.jpg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82" y="5432475"/>
            <a:ext cx="2160240" cy="12689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:\право днр\gerb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1629" y="979384"/>
            <a:ext cx="4191795" cy="39251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49629" y="895226"/>
            <a:ext cx="4572000" cy="40934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222222"/>
                </a:solidFill>
              </a:rPr>
              <a:t>В качестве гимна в 2014 году неофициально использовалась песня «Вставай, Донбасс». </a:t>
            </a:r>
          </a:p>
          <a:p>
            <a:pPr algn="just"/>
            <a:endParaRPr lang="ru-RU" sz="2400" b="1" dirty="0">
              <a:solidFill>
                <a:srgbClr val="222222"/>
              </a:solidFill>
            </a:endParaRPr>
          </a:p>
          <a:p>
            <a:pPr algn="just"/>
            <a:r>
              <a:rPr lang="ru-RU" sz="2400" b="1" dirty="0">
                <a:solidFill>
                  <a:srgbClr val="222222"/>
                </a:solidFill>
              </a:rPr>
              <a:t>С 9 мая 2015 г. официально используется песня «Великий Донбасс, честь и гордость народа»</a:t>
            </a:r>
          </a:p>
          <a:p>
            <a:pPr algn="just"/>
            <a:endParaRPr lang="ru-RU" sz="2400" b="1" dirty="0">
              <a:solidFill>
                <a:srgbClr val="222222"/>
              </a:solidFill>
            </a:endParaRPr>
          </a:p>
          <a:p>
            <a:pPr algn="just"/>
            <a:r>
              <a:rPr lang="ru-RU" sz="2000" b="1" dirty="0">
                <a:solidFill>
                  <a:srgbClr val="000000"/>
                </a:solidFill>
              </a:rPr>
              <a:t>Автор Гимна ДНР Михаил Хохлов</a:t>
            </a:r>
            <a:endParaRPr lang="ru-RU" sz="2400" b="1" dirty="0">
              <a:solidFill>
                <a:srgbClr val="000000"/>
              </a:solidFill>
            </a:endParaRPr>
          </a:p>
        </p:txBody>
      </p:sp>
      <p:pic>
        <p:nvPicPr>
          <p:cNvPr id="1026" name="Picture 2" descr="Ð¤ÐÐ¢Ð: ÐÐ¸ÑÐ½ÑÐ¹ Ð°ÑÑÐ¸Ð² ÐÐ¸ÑÐ°Ð¸Ð»Ð° Ð¥Ð¾ÑÐ»Ð¾Ð²Ð°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60" y="826564"/>
            <a:ext cx="4593369" cy="375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i.voroshilovskiysud.ru/u/52/2c42246aa711e9a511ac1b0e3f0d96/-/%D0%B3%D0%B8%D0%BC%D0%BD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724" y="842238"/>
            <a:ext cx="4402275" cy="601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920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824533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AB576C-8478-4C32-99EF-EDCEFDE67ACB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756452" y="1607400"/>
            <a:ext cx="3631096" cy="58477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200" b="1" dirty="0" err="1">
                <a:solidFill>
                  <a:srgbClr val="000000"/>
                </a:solidFill>
                <a:latin typeface="Arial Black" panose="020B0A04020102020204" pitchFamily="34" charset="0"/>
              </a:rPr>
              <a:t>ГОСУДА́РСТВО</a:t>
            </a:r>
            <a:endParaRPr lang="ru-RU" sz="3200" b="1" dirty="0">
              <a:solidFill>
                <a:srgbClr val="000000"/>
              </a:solidFill>
              <a:latin typeface="Arial Black" panose="020B0A040201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03647" y="2492896"/>
            <a:ext cx="603095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 </a:t>
            </a: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 политической власти, располагающая специальными механизмами управления и принуждения, устанавливающая правовой порядок на определённой территории, и обладающая суверенитетом.</a:t>
            </a:r>
          </a:p>
        </p:txBody>
      </p:sp>
    </p:spTree>
    <p:extLst>
      <p:ext uri="{BB962C8B-B14F-4D97-AF65-F5344CB8AC3E}">
        <p14:creationId xmlns:p14="http://schemas.microsoft.com/office/powerpoint/2010/main" val="353769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824533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AB576C-8478-4C32-99EF-EDCEFDE67ACB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13" y="797149"/>
            <a:ext cx="9136887" cy="23512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FF0000"/>
                </a:solidFill>
                <a:latin typeface="Arial Black" panose="020B0A04020102020204" pitchFamily="34" charset="0"/>
              </a:rPr>
              <a:t>Двадцать восьмого февраля 2017 года </a:t>
            </a:r>
          </a:p>
          <a:p>
            <a:pPr algn="ctr"/>
            <a:r>
              <a:rPr lang="ru-RU" sz="2400" b="1" dirty="0">
                <a:solidFill>
                  <a:prstClr val="black"/>
                </a:solidFill>
                <a:latin typeface="Arial Black" panose="020B0A04020102020204" pitchFamily="34" charset="0"/>
              </a:rPr>
              <a:t>вступил в силу Закон Донецкой Народной Республики</a:t>
            </a:r>
          </a:p>
          <a:p>
            <a:pPr algn="ctr"/>
            <a:r>
              <a:rPr lang="ru-RU" sz="2400" b="1" dirty="0">
                <a:solidFill>
                  <a:prstClr val="black"/>
                </a:solidFill>
                <a:latin typeface="Arial Black" panose="020B0A04020102020204" pitchFamily="34" charset="0"/>
              </a:rPr>
              <a:t> «О Государственном гимне </a:t>
            </a:r>
          </a:p>
          <a:p>
            <a:pPr algn="ctr"/>
            <a:r>
              <a:rPr lang="ru-RU" sz="2400" b="1" dirty="0">
                <a:solidFill>
                  <a:prstClr val="black"/>
                </a:solidFill>
                <a:latin typeface="Arial Black" panose="020B0A04020102020204" pitchFamily="34" charset="0"/>
              </a:rPr>
              <a:t>Донецкой Народной Республики»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05333" y="3178618"/>
            <a:ext cx="5533333" cy="3542857"/>
          </a:xfrm>
          <a:prstGeom prst="rect">
            <a:avLst/>
          </a:prstGeom>
          <a:ln>
            <a:solidFill>
              <a:schemeClr val="accent4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045" y="985473"/>
            <a:ext cx="8981161" cy="172564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960" y="2550696"/>
            <a:ext cx="9079955" cy="418430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89848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824533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AB576C-8478-4C32-99EF-EDCEFDE67ACB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8042" y="944774"/>
            <a:ext cx="8827916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i="1" u="sng" dirty="0">
                <a:solidFill>
                  <a:srgbClr val="00B050"/>
                </a:solidFill>
              </a:rPr>
              <a:t>Значение цветов флага</a:t>
            </a:r>
          </a:p>
          <a:p>
            <a:r>
              <a:rPr lang="ru-RU" sz="2000" b="1" dirty="0">
                <a:solidFill>
                  <a:prstClr val="black"/>
                </a:solidFill>
              </a:rPr>
              <a:t>     Чёрный цвет символизирует плодородную землю Малороссии и уголь Донбасса.</a:t>
            </a:r>
          </a:p>
          <a:p>
            <a:r>
              <a:rPr lang="ru-RU" sz="2000" b="1" dirty="0">
                <a:solidFill>
                  <a:prstClr val="black"/>
                </a:solidFill>
              </a:rPr>
              <a:t>     </a:t>
            </a:r>
            <a:r>
              <a:rPr lang="ru-RU" sz="2000" b="1" dirty="0">
                <a:solidFill>
                  <a:srgbClr val="0070C0"/>
                </a:solidFill>
              </a:rPr>
              <a:t>Синий цвет символизирует дух народа и воды Азовского моря.</a:t>
            </a:r>
          </a:p>
          <a:p>
            <a:r>
              <a:rPr lang="ru-RU" sz="2000" b="1" dirty="0">
                <a:solidFill>
                  <a:prstClr val="black"/>
                </a:solidFill>
              </a:rPr>
              <a:t>     </a:t>
            </a:r>
            <a:r>
              <a:rPr lang="ru-RU" sz="2000" b="1" dirty="0">
                <a:solidFill>
                  <a:srgbClr val="FF0000"/>
                </a:solidFill>
              </a:rPr>
              <a:t>Красный цвет символизирует кровь, пролитую за свободу народа.</a:t>
            </a:r>
          </a:p>
        </p:txBody>
      </p:sp>
      <p:pic>
        <p:nvPicPr>
          <p:cNvPr id="13" name="Picture 5" descr="Flag of the Donetsk Republic (Organisation)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8" y="4077072"/>
            <a:ext cx="4146148" cy="2541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9680" y="4077072"/>
            <a:ext cx="4255613" cy="254198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2868" y="944774"/>
            <a:ext cx="8903090" cy="19389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FFD9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/>
          <a:srcRect l="11930" t="38597" r="8921" b="5247"/>
          <a:stretch/>
        </p:blipFill>
        <p:spPr>
          <a:xfrm>
            <a:off x="2466274" y="944774"/>
            <a:ext cx="4146148" cy="2506534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48526" y="2996952"/>
            <a:ext cx="3995801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cs typeface="Arial" panose="020B0604020202020204" pitchFamily="34" charset="0"/>
              </a:rPr>
              <a:t>Флаг Донецкой Народной Республики</a:t>
            </a:r>
          </a:p>
          <a:p>
            <a:pPr algn="ctr"/>
            <a:r>
              <a:rPr lang="ru-RU" b="1" dirty="0">
                <a:solidFill>
                  <a:srgbClr val="FF0000"/>
                </a:solidFill>
                <a:cs typeface="Arial" panose="020B0604020202020204" pitchFamily="34" charset="0"/>
              </a:rPr>
              <a:t>7 апреля 2014 — 21 июня 2014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416563" y="2904619"/>
            <a:ext cx="4255613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21 июня 2014 года </a:t>
            </a:r>
            <a:r>
              <a:rPr lang="ru-RU" sz="2000" b="1" dirty="0">
                <a:solidFill>
                  <a:prstClr val="black"/>
                </a:solidFill>
              </a:rPr>
              <a:t>Верховный Совет ДНР утвердил данный флаг как официальный.</a:t>
            </a:r>
          </a:p>
        </p:txBody>
      </p:sp>
    </p:spTree>
    <p:extLst>
      <p:ext uri="{BB962C8B-B14F-4D97-AF65-F5344CB8AC3E}">
        <p14:creationId xmlns:p14="http://schemas.microsoft.com/office/powerpoint/2010/main" val="37677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24 -0.02844 C -0.06979 -0.02682 -0.09982 -0.04092 -0.14184 -0.00232 C -0.15104 0.01595 -0.146 0.00994 -0.15572 0.01849 C -0.1651 0.03675 -0.17395 0.05316 -0.19062 0.06033 C -0.20416 0.07212 -0.19791 0.06865 -0.20816 0.07327 C -0.21284 0.07767 -0.21805 0.08113 -0.22204 0.08645 C -0.22395 0.08899 -0.22534 0.09246 -0.22777 0.09431 C -0.23142 0.09708 -0.23958 0.0994 -0.23958 0.09963 C -0.246 0.10517 -0.25191 0.10656 -0.2592 0.11003 C -0.271 0.10818 -0.28281 0.10749 -0.29444 0.10471 C -0.31024 0.10101 -0.3026 0.09708 -0.31805 0.10725 C -0.32934 0.12945 -0.33142 0.15557 -0.33767 0.18053 C -0.3368 0.23925 -0.34288 0.28571 -0.32986 0.33703 C -0.32569 0.35321 -0.325 0.36407 -0.31406 0.37355 C -0.31024 0.38141 -0.30625 0.38927 -0.30243 0.39713 C -0.30104 0.39967 -0.29843 0.40499 -0.29843 0.40522 C -0.29704 0.41031 -0.28958 0.43296 -0.28663 0.4362 C -0.28316 0.43989 -0.27847 0.44082 -0.27482 0.44406 C -0.27222 0.44937 -0.271 0.45631 -0.26701 0.45977 C -0.2651 0.46162 -0.26267 0.46278 -0.26111 0.46509 C -0.26059 0.46578 -0.2625 0.46509 -0.26319 0.46509 " pathEditMode="relative" rAng="0" ptsTypes="ffffffffffffffffffffA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32" y="24087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5" grpId="1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824533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AB576C-8478-4C32-99EF-EDCEFDE67ACB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22</a:t>
            </a:fld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062" y="964755"/>
            <a:ext cx="4788949" cy="3580952"/>
          </a:xfrm>
          <a:prstGeom prst="rect">
            <a:avLst/>
          </a:prstGeom>
          <a:ln>
            <a:solidFill>
              <a:schemeClr val="accent4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1009" y="936183"/>
            <a:ext cx="3892570" cy="31064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062" y="4783832"/>
            <a:ext cx="8671138" cy="169951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8" y="4869159"/>
            <a:ext cx="8515672" cy="1852315"/>
          </a:xfrm>
          <a:prstGeom prst="rect">
            <a:avLst/>
          </a:prstGeom>
          <a:ln>
            <a:solidFill>
              <a:schemeClr val="accent4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5091009" y="4042611"/>
            <a:ext cx="38925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111111"/>
                </a:solidFill>
                <a:latin typeface="Open Sans"/>
              </a:rPr>
              <a:t>действующая редакция по состоянию на 28.02.2018</a:t>
            </a:r>
            <a:endParaRPr lang="ru-RU" b="1" dirty="0">
              <a:solidFill>
                <a:srgbClr val="00000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63" y="907517"/>
            <a:ext cx="5104482" cy="363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386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AB576C-8478-4C32-99EF-EDCEFDE67ACB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ru-RU" altLang="ru-RU">
              <a:solidFill>
                <a:srgbClr val="00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82453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797149"/>
            <a:ext cx="40249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prstClr val="black"/>
                </a:solidFill>
                <a:latin typeface="Arial Black" panose="020B0A04020102020204" pitchFamily="34" charset="0"/>
              </a:rPr>
              <a:t>Впервые донбасский </a:t>
            </a:r>
            <a:r>
              <a:rPr lang="ru-RU" sz="2000" b="1" dirty="0" err="1">
                <a:solidFill>
                  <a:prstClr val="black"/>
                </a:solidFill>
                <a:latin typeface="Arial Black" panose="020B0A04020102020204" pitchFamily="34" charset="0"/>
              </a:rPr>
              <a:t>триколор</a:t>
            </a:r>
            <a:r>
              <a:rPr lang="ru-RU" sz="2000" b="1" dirty="0">
                <a:solidFill>
                  <a:prstClr val="black"/>
                </a:solidFill>
                <a:latin typeface="Arial Black" panose="020B0A04020102020204" pitchFamily="34" charset="0"/>
              </a:rPr>
              <a:t> увидели </a:t>
            </a:r>
          </a:p>
          <a:p>
            <a:pPr algn="ctr"/>
            <a:r>
              <a:rPr lang="ru-RU" sz="2000" b="1" dirty="0">
                <a:solidFill>
                  <a:prstClr val="black"/>
                </a:solidFill>
                <a:latin typeface="Arial Black" panose="020B0A04020102020204" pitchFamily="34" charset="0"/>
              </a:rPr>
              <a:t>8 октября 1991 года на митинге в областном центре</a:t>
            </a:r>
          </a:p>
        </p:txBody>
      </p:sp>
      <p:pic>
        <p:nvPicPr>
          <p:cNvPr id="5" name="Рисунок 4" descr="http://i.imgur.com/paSBmte.png">
            <a:hlinkClick r:id="rId3" tgtFrame="&quot;_self&quot;"/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74646" y="2496963"/>
            <a:ext cx="3750254" cy="42245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60132" y="4856237"/>
            <a:ext cx="3862917" cy="17578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Прямоугольник 6"/>
          <p:cNvSpPr/>
          <p:nvPr/>
        </p:nvSpPr>
        <p:spPr>
          <a:xfrm>
            <a:off x="4137563" y="846134"/>
            <a:ext cx="4846016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prstClr val="black"/>
                </a:solidFill>
                <a:latin typeface="Arial Black" panose="020B0A04020102020204" pitchFamily="34" charset="0"/>
              </a:rPr>
              <a:t>Активисты </a:t>
            </a:r>
            <a:r>
              <a:rPr lang="ru-RU" b="1" dirty="0" err="1">
                <a:solidFill>
                  <a:prstClr val="black"/>
                </a:solidFill>
                <a:latin typeface="Arial Black" panose="020B0A04020102020204" pitchFamily="34" charset="0"/>
              </a:rPr>
              <a:t>ИДД</a:t>
            </a:r>
            <a:r>
              <a:rPr lang="ru-RU" b="1" dirty="0">
                <a:solidFill>
                  <a:prstClr val="black"/>
                </a:solidFill>
                <a:latin typeface="Arial Black" panose="020B0A04020102020204" pitchFamily="34" charset="0"/>
              </a:rPr>
              <a:t> придумали красно-сине-черный </a:t>
            </a:r>
            <a:r>
              <a:rPr lang="ru-RU" b="1" dirty="0" err="1">
                <a:solidFill>
                  <a:prstClr val="black"/>
                </a:solidFill>
                <a:latin typeface="Arial Black" panose="020B0A04020102020204" pitchFamily="34" charset="0"/>
              </a:rPr>
              <a:t>триколор</a:t>
            </a:r>
            <a:r>
              <a:rPr lang="ru-RU" b="1" dirty="0">
                <a:solidFill>
                  <a:prstClr val="black"/>
                </a:solidFill>
                <a:latin typeface="Arial Black" panose="020B0A04020102020204" pitchFamily="34" charset="0"/>
              </a:rPr>
              <a:t>, добавив к цветам флага советской Украины черную полосу.</a:t>
            </a:r>
          </a:p>
        </p:txBody>
      </p:sp>
      <p:pic>
        <p:nvPicPr>
          <p:cNvPr id="8" name="Picture 2" descr="Корнилов, Дмитрий Владимирович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419" y="2095448"/>
            <a:ext cx="1440160" cy="1598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620000" y="3694026"/>
            <a:ext cx="12060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Дмитрий</a:t>
            </a:r>
            <a:r>
              <a:rPr lang="ru-RU" b="1" dirty="0">
                <a:solidFill>
                  <a:prstClr val="white"/>
                </a:solidFill>
              </a:rPr>
              <a:t> </a:t>
            </a:r>
          </a:p>
          <a:p>
            <a:r>
              <a:rPr lang="ru-RU" b="1" dirty="0">
                <a:solidFill>
                  <a:srgbClr val="002060"/>
                </a:solidFill>
              </a:rPr>
              <a:t>Корнилов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101481" y="2086071"/>
            <a:ext cx="4882098" cy="2677656"/>
          </a:xfrm>
          <a:prstGeom prst="rect">
            <a:avLst/>
          </a:prstGeom>
          <a:gradFill rotWithShape="1">
            <a:gsLst>
              <a:gs pos="0">
                <a:srgbClr val="9BBB59">
                  <a:tint val="50000"/>
                  <a:satMod val="300000"/>
                </a:srgbClr>
              </a:gs>
              <a:gs pos="35000">
                <a:srgbClr val="9BBB59">
                  <a:tint val="37000"/>
                  <a:satMod val="300000"/>
                </a:srgbClr>
              </a:gs>
              <a:gs pos="100000">
                <a:srgbClr val="9BBB59">
                  <a:tint val="15000"/>
                  <a:satMod val="350000"/>
                </a:srgbClr>
              </a:gs>
            </a:gsLst>
            <a:lin ang="16200000" scaled="1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kern="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Знамя ИДД подхватила новая организация, возникшая в 2004 как реакция на первый «Майдан» - </a:t>
            </a:r>
          </a:p>
          <a:p>
            <a:pPr algn="ctr">
              <a:defRPr/>
            </a:pPr>
            <a:r>
              <a:rPr lang="ru-RU" sz="2400" b="1" kern="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«Донецкая Республика», </a:t>
            </a:r>
          </a:p>
          <a:p>
            <a:pPr algn="ctr">
              <a:defRPr/>
            </a:pPr>
            <a:r>
              <a:rPr lang="ru-RU" sz="2400" b="1" kern="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во главе с </a:t>
            </a:r>
            <a:r>
              <a:rPr lang="ru-RU" sz="2400" b="1" kern="0" dirty="0" err="1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А.Цурканом</a:t>
            </a:r>
            <a:r>
              <a:rPr lang="ru-RU" sz="2400" b="1" kern="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ru-RU" sz="2400" b="1" kern="0" dirty="0" err="1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А.Пургиным</a:t>
            </a:r>
            <a:r>
              <a:rPr lang="ru-RU" sz="2400" b="1" kern="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ru-RU" sz="2400" b="1" kern="0" dirty="0" err="1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С.Бунтовским</a:t>
            </a:r>
            <a:r>
              <a:rPr lang="ru-RU" sz="2400" b="1" kern="0" dirty="0">
                <a:solidFill>
                  <a:prstClr val="black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671410" y="4968403"/>
            <a:ext cx="32403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prstClr val="white"/>
                </a:solidFill>
                <a:latin typeface="Arial Black" panose="020B0A04020102020204" pitchFamily="34" charset="0"/>
              </a:rPr>
              <a:t>День флага ДНР</a:t>
            </a:r>
          </a:p>
          <a:p>
            <a:pPr algn="ctr"/>
            <a:r>
              <a:rPr lang="ru-RU" sz="2800" b="1" dirty="0">
                <a:solidFill>
                  <a:prstClr val="white"/>
                </a:solidFill>
                <a:latin typeface="Arial Black" panose="020B0A04020102020204" pitchFamily="34" charset="0"/>
              </a:rPr>
              <a:t> 25 октября</a:t>
            </a:r>
          </a:p>
        </p:txBody>
      </p:sp>
    </p:spTree>
    <p:extLst>
      <p:ext uri="{BB962C8B-B14F-4D97-AF65-F5344CB8AC3E}">
        <p14:creationId xmlns:p14="http://schemas.microsoft.com/office/powerpoint/2010/main" val="1254488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9" grpId="0"/>
      <p:bldP spid="11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82453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5292080" y="781713"/>
            <a:ext cx="3679213" cy="107721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ПРИЗНАКИ</a:t>
            </a:r>
          </a:p>
          <a:p>
            <a:pPr algn="ctr"/>
            <a:r>
              <a:rPr lang="ru-RU" sz="3200" b="1" spc="50" dirty="0">
                <a:ln w="11430"/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ГОСУДАРСТВА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95192" y="858657"/>
            <a:ext cx="4756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>
                <a:solidFill>
                  <a:srgbClr val="2F2B20"/>
                </a:solidFill>
                <a:latin typeface="Arial Black" panose="020B0A04020102020204" pitchFamily="34" charset="0"/>
              </a:rPr>
              <a:t>Территория и границы</a:t>
            </a:r>
            <a:endParaRPr lang="ru-RU" sz="2400" u="sng" dirty="0">
              <a:solidFill>
                <a:srgbClr val="2F2B20"/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Picture 2" descr="H:\ БЛОГ !!!!\иллюстр\galochka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15" y="806280"/>
            <a:ext cx="504056" cy="5140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915081" y="1404437"/>
            <a:ext cx="21242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u="sng" dirty="0">
                <a:solidFill>
                  <a:srgbClr val="2F2B20"/>
                </a:solidFill>
                <a:latin typeface="Arial Black" panose="020B0A04020102020204" pitchFamily="34" charset="0"/>
              </a:rPr>
              <a:t>Население</a:t>
            </a:r>
            <a:endParaRPr lang="ru-RU" sz="2400" u="sng" dirty="0">
              <a:solidFill>
                <a:srgbClr val="2F2B2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246175" y="5608545"/>
            <a:ext cx="1259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2F2B20"/>
                </a:solidFill>
                <a:latin typeface="Arial Black" panose="020B0A04020102020204" pitchFamily="34" charset="0"/>
              </a:rPr>
              <a:t>Право</a:t>
            </a:r>
            <a:endParaRPr lang="ru-RU" sz="2400" b="1" i="1" u="sng" dirty="0">
              <a:solidFill>
                <a:srgbClr val="2F2B20"/>
              </a:solidFill>
              <a:latin typeface="Arial Black" panose="020B0A040201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072457" y="3245733"/>
            <a:ext cx="74914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2F2B20"/>
                </a:solidFill>
                <a:latin typeface="Arial Black" panose="020B0A04020102020204" pitchFamily="34" charset="0"/>
              </a:rPr>
              <a:t>Наличие публичной легитимной власти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986560" y="3815562"/>
            <a:ext cx="40671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2F2B20"/>
                </a:solidFill>
                <a:latin typeface="Arial Black" panose="020B0A04020102020204" pitchFamily="34" charset="0"/>
              </a:rPr>
              <a:t>Аппарат принуждения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1009479" y="4422683"/>
            <a:ext cx="74323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2F2B20"/>
                </a:solidFill>
                <a:latin typeface="Arial Black" panose="020B0A04020102020204" pitchFamily="34" charset="0"/>
              </a:rPr>
              <a:t>Налоговая и финансовая системы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1009479" y="4961880"/>
            <a:ext cx="370188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2F2B20"/>
                </a:solidFill>
                <a:latin typeface="Arial Black" panose="020B0A04020102020204" pitchFamily="34" charset="0"/>
              </a:rPr>
              <a:t>Вооруженные силы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072457" y="2075677"/>
            <a:ext cx="18982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2F2B20"/>
                </a:solidFill>
                <a:latin typeface="Arial Black" panose="020B0A04020102020204" pitchFamily="34" charset="0"/>
              </a:rPr>
              <a:t>Символы </a:t>
            </a:r>
          </a:p>
        </p:txBody>
      </p:sp>
      <p:pic>
        <p:nvPicPr>
          <p:cNvPr id="19" name="Picture 2" descr="H:\ БЛОГ !!!!\иллюстр\galochka.jpg">
            <a:hlinkClick r:id="rId4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417" y="1402261"/>
            <a:ext cx="504056" cy="5140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:\ БЛОГ !!!!\иллюстр\galochka.jpg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01" y="2077991"/>
            <a:ext cx="504056" cy="5140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:\ БЛОГ !!!!\иллюстр\galochka.jpg">
            <a:hlinkClick r:id="rId6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25" y="2669318"/>
            <a:ext cx="504056" cy="5140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:\ БЛОГ !!!!\иллюстр\galochka.jpg">
            <a:hlinkClick r:id="rId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25" y="3245382"/>
            <a:ext cx="504056" cy="5140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:\ БЛОГ !!!!\иллюстр\galochka.jpg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25" y="3808558"/>
            <a:ext cx="504056" cy="5140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:\ БЛОГ !!!!\иллюстр\galochka.jpg">
            <a:hlinkClick r:id="rId9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25" y="4396495"/>
            <a:ext cx="504056" cy="5140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H:\ БЛОГ !!!!\иллюстр\galochka.jpg">
            <a:hlinkClick r:id="rId10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681" y="5582357"/>
            <a:ext cx="504056" cy="5140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:\ БЛОГ !!!!\иллюстр\galochka.jp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74" y="6227326"/>
            <a:ext cx="504056" cy="5140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974745" y="6253514"/>
            <a:ext cx="24753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2F2B20"/>
                </a:solidFill>
                <a:latin typeface="Arial Black" panose="020B0A04020102020204" pitchFamily="34" charset="0"/>
              </a:rPr>
              <a:t>Суверенитет </a:t>
            </a:r>
          </a:p>
        </p:txBody>
      </p:sp>
      <p:pic>
        <p:nvPicPr>
          <p:cNvPr id="28" name="Picture 2" descr="H:\ БЛОГ !!!!\иллюстр\galochka.jpg">
            <a:hlinkClick r:id="rId11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01" y="4961880"/>
            <a:ext cx="504056" cy="51404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1246175" y="2683067"/>
            <a:ext cx="12137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u="sng" dirty="0">
                <a:solidFill>
                  <a:srgbClr val="2F2B20"/>
                </a:solidFill>
                <a:latin typeface="Arial Black" panose="020B0A04020102020204" pitchFamily="34" charset="0"/>
              </a:rPr>
              <a:t>Язык </a:t>
            </a:r>
          </a:p>
        </p:txBody>
      </p:sp>
    </p:spTree>
    <p:extLst>
      <p:ext uri="{BB962C8B-B14F-4D97-AF65-F5344CB8AC3E}">
        <p14:creationId xmlns:p14="http://schemas.microsoft.com/office/powerpoint/2010/main" val="1488495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260648"/>
            <a:ext cx="8352928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FF0000"/>
                </a:solidFill>
              </a:rPr>
              <a:t>27 марта 1994 года </a:t>
            </a:r>
            <a:r>
              <a:rPr lang="ru-RU" sz="2800" b="1" dirty="0">
                <a:solidFill>
                  <a:prstClr val="black"/>
                </a:solidFill>
              </a:rPr>
              <a:t>народ Донбасса высказался за федеративное устройство государства. </a:t>
            </a:r>
          </a:p>
        </p:txBody>
      </p:sp>
      <p:pic>
        <p:nvPicPr>
          <p:cNvPr id="4" name="Picture 2" descr="http://pravdanews.info/upload/editor/news/2015.03/5516b18e78d3e_1427550606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69" y="1725538"/>
            <a:ext cx="5040560" cy="4439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r.mtdata.ru/c500x500/u8/photoB28E/20582831612-0/original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953"/>
          <a:stretch/>
        </p:blipFill>
        <p:spPr bwMode="auto">
          <a:xfrm>
            <a:off x="5413403" y="1484784"/>
            <a:ext cx="3528392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1323" y="2391149"/>
            <a:ext cx="8820472" cy="310854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prstClr val="black"/>
                </a:solidFill>
              </a:rPr>
              <a:t>в Донецкой и Луганской областях состоялся совещательный </a:t>
            </a:r>
            <a:r>
              <a:rPr lang="ru-RU" sz="2800" b="1" dirty="0">
                <a:solidFill>
                  <a:srgbClr val="FF0000"/>
                </a:solidFill>
              </a:rPr>
              <a:t>референдум</a:t>
            </a:r>
            <a:r>
              <a:rPr lang="ru-RU" sz="2800" b="1" dirty="0">
                <a:solidFill>
                  <a:prstClr val="black"/>
                </a:solidFill>
              </a:rPr>
              <a:t>, в котором приняло участие 72% избирателей в Донецкой области и 75% — в Луганской. За федеративное устройство государства и придание русскому языку статуса государственного высказались около 90%  принявших участие в референдуме. </a:t>
            </a:r>
          </a:p>
        </p:txBody>
      </p:sp>
    </p:spTree>
    <p:extLst>
      <p:ext uri="{BB962C8B-B14F-4D97-AF65-F5344CB8AC3E}">
        <p14:creationId xmlns:p14="http://schemas.microsoft.com/office/powerpoint/2010/main" val="195948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1" y="325118"/>
            <a:ext cx="8705181" cy="193899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 ноября 2004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Северодонецке Луганской области состоялся Всеукраинский съезд депутатов всех уровней, на который съехались представители элиты юго-восточных областей Украины. Тон на съезде задавали представители Донбасса.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2492896"/>
            <a:ext cx="2609850" cy="338137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915816" y="2492896"/>
            <a:ext cx="596887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Глава Донецкого </a:t>
            </a:r>
            <a:r>
              <a:rPr lang="ru-RU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облсовета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Бори́с</a:t>
            </a:r>
            <a:r>
              <a:rPr lang="vi-VN" sz="2400" b="1" dirty="0">
                <a:solidFill>
                  <a:prstClr val="black"/>
                </a:solidFill>
              </a:rPr>
              <a:t> 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Колесников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прямо предложил создать «новое государство в форме федеративной республики. Столицей нового государства станет Харьков». </a:t>
            </a:r>
            <a:b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(киевские и кремлёвские партнёры задавили инициативу отделения </a:t>
            </a:r>
            <a:r>
              <a:rPr lang="ru-RU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Новороссии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многие люди оказались в камерах СБУ и 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МВД).</a:t>
            </a:r>
            <a:endParaRPr lang="ru-RU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6242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436" y="2928569"/>
            <a:ext cx="3563166" cy="28931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600" b="1" dirty="0">
                <a:solidFill>
                  <a:prstClr val="black"/>
                </a:solidFill>
                <a:latin typeface="Arial Black" panose="020B0A04020102020204" pitchFamily="34" charset="0"/>
              </a:rPr>
              <a:t>События </a:t>
            </a:r>
          </a:p>
          <a:p>
            <a:pPr algn="ctr"/>
            <a:r>
              <a:rPr lang="ru-RU" sz="2600" b="1" dirty="0">
                <a:solidFill>
                  <a:srgbClr val="FF0000"/>
                </a:solidFill>
                <a:latin typeface="Arial Black" panose="020B0A04020102020204" pitchFamily="34" charset="0"/>
              </a:rPr>
              <a:t>7 апреля </a:t>
            </a:r>
          </a:p>
          <a:p>
            <a:pPr algn="ctr"/>
            <a:r>
              <a:rPr lang="ru-RU" sz="2600" b="1" dirty="0">
                <a:solidFill>
                  <a:srgbClr val="FF0000"/>
                </a:solidFill>
                <a:latin typeface="Arial Black" panose="020B0A04020102020204" pitchFamily="34" charset="0"/>
              </a:rPr>
              <a:t>2014 года</a:t>
            </a:r>
            <a:r>
              <a:rPr lang="ru-RU" sz="2600" b="1" dirty="0">
                <a:solidFill>
                  <a:prstClr val="black"/>
                </a:solidFill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ru-RU" sz="2600" b="1" dirty="0">
                <a:solidFill>
                  <a:prstClr val="black"/>
                </a:solidFill>
                <a:latin typeface="Arial Black" panose="020B0A04020102020204" pitchFamily="34" charset="0"/>
              </a:rPr>
              <a:t>– это точка отсчета нашего государственного существования.</a:t>
            </a:r>
          </a:p>
        </p:txBody>
      </p:sp>
      <p:pic>
        <p:nvPicPr>
          <p:cNvPr id="3" name="Рисунок 2" descr="Вторая годовщина провозглашения независимости ДНР: Итоги и сравнение с Украиной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04664"/>
            <a:ext cx="5256584" cy="54170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 descr="http://oddr.info/sites/default/files/styles/large/public/field/image/1406840945_94072.jpg?itok=PCV7_a_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8" y="385394"/>
            <a:ext cx="3591694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0102" y="5877272"/>
            <a:ext cx="8998728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u="sng" dirty="0" err="1">
                <a:solidFill>
                  <a:srgbClr val="FF0000"/>
                </a:solidFill>
                <a:latin typeface="Arial Black" panose="020B0A04020102020204" pitchFamily="34" charset="0"/>
              </a:rPr>
              <a:t>Суверените́т</a:t>
            </a:r>
            <a:r>
              <a:rPr lang="ru-RU" b="1" dirty="0">
                <a:solidFill>
                  <a:prstClr val="black"/>
                </a:solidFill>
              </a:rPr>
              <a:t> </a:t>
            </a:r>
          </a:p>
          <a:p>
            <a:pPr algn="ctr"/>
            <a:r>
              <a:rPr lang="ru-RU" b="1" dirty="0">
                <a:solidFill>
                  <a:prstClr val="black"/>
                </a:solidFill>
              </a:rPr>
              <a:t>(верховная власть, верховенство, господство) — независимость государства во внешних и верховенство государственной власти во внутренних делах.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69466" y="531289"/>
            <a:ext cx="3816424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prstClr val="black"/>
                </a:solidFill>
                <a:latin typeface="Arial Black" panose="020B0A04020102020204" pitchFamily="34" charset="0"/>
              </a:rPr>
              <a:t>АКТ О ГОСУДАРСТВЕННОЙ САМОСТОЯТЕЛЬНОСТИ ДОНЕЦКОЙ НАРОДНОЙ РЕСПУБЛИКИ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569466" y="1726069"/>
            <a:ext cx="3868414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ДЕКЛАРАЦИЯ </a:t>
            </a:r>
            <a:r>
              <a:rPr lang="ru-RU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О СУВЕРЕНИТЕТЕ ДОНЕЦКОЙ НАРОДНОЙ </a:t>
            </a:r>
            <a:r>
              <a:rPr lang="ru-RU" sz="2000" b="1" dirty="0">
                <a:solidFill>
                  <a:srgbClr val="FF0000"/>
                </a:solidFill>
                <a:latin typeface="Arial Black" panose="020B0A04020102020204" pitchFamily="34" charset="0"/>
              </a:rPr>
              <a:t>РЕСПУБЛИКИ </a:t>
            </a:r>
            <a:endParaRPr lang="ru-RU" sz="2000" dirty="0">
              <a:solidFill>
                <a:prstClr val="black"/>
              </a:solidFill>
            </a:endParaRPr>
          </a:p>
        </p:txBody>
      </p:sp>
      <p:sp>
        <p:nvSpPr>
          <p:cNvPr id="8" name="Выгнутая вверх стрелка 7"/>
          <p:cNvSpPr/>
          <p:nvPr/>
        </p:nvSpPr>
        <p:spPr>
          <a:xfrm rot="15760533">
            <a:off x="2585057" y="1855378"/>
            <a:ext cx="3093121" cy="1187932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Выгнутая вниз стрелка 8"/>
          <p:cNvSpPr/>
          <p:nvPr/>
        </p:nvSpPr>
        <p:spPr>
          <a:xfrm rot="15917600">
            <a:off x="7840333" y="2205298"/>
            <a:ext cx="2031415" cy="137344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26209" y="3526269"/>
            <a:ext cx="3954929" cy="58477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pPr algn="ctr"/>
            <a:r>
              <a:rPr lang="ru-RU" sz="3200" b="1" dirty="0">
                <a:solidFill>
                  <a:sysClr val="windowText" lastClr="000000"/>
                </a:solidFill>
                <a:latin typeface="Arial Black" panose="020B0A04020102020204" pitchFamily="34" charset="0"/>
              </a:rPr>
              <a:t>7 апреля 2014г. </a:t>
            </a:r>
          </a:p>
        </p:txBody>
      </p:sp>
    </p:spTree>
    <p:extLst>
      <p:ext uri="{BB962C8B-B14F-4D97-AF65-F5344CB8AC3E}">
        <p14:creationId xmlns:p14="http://schemas.microsoft.com/office/powerpoint/2010/main" val="35290287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4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7864" y="116632"/>
            <a:ext cx="24753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rgbClr val="2F2B20"/>
                </a:solidFill>
                <a:latin typeface="Arial Black" panose="020B0A04020102020204" pitchFamily="34" charset="0"/>
              </a:rPr>
              <a:t>Суверенитет </a:t>
            </a:r>
          </a:p>
        </p:txBody>
      </p:sp>
      <p:pic>
        <p:nvPicPr>
          <p:cNvPr id="5122" name="Picture 2" descr="Картинки по запросу референдум дн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70066"/>
            <a:ext cx="3674839" cy="2609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Картинки по запросу референдум днр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45" t="7871" r="6687" b="13333"/>
          <a:stretch/>
        </p:blipFill>
        <p:spPr bwMode="auto">
          <a:xfrm>
            <a:off x="179512" y="3198734"/>
            <a:ext cx="3674839" cy="337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067944" y="705083"/>
            <a:ext cx="496855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мая </a:t>
            </a:r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территории Донецкой Народной Республики прошел референдум,   явка  </a:t>
            </a:r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составила 74,87</a:t>
            </a:r>
            <a:r>
              <a:rPr lang="ru-RU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%,  государственный суверенитет  поддержали 89,7% проголосовавших.</a:t>
            </a:r>
          </a:p>
        </p:txBody>
      </p:sp>
      <p:pic>
        <p:nvPicPr>
          <p:cNvPr id="7" name="Рисунок 6" descr="F:\исторический аспект ДНР\maxresdefault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3444294"/>
            <a:ext cx="4752528" cy="3108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346429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824533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AB576C-8478-4C32-99EF-EDCEFDE67ACB}" type="slidenum">
              <a:rPr lang="ru-RU" altLang="ru-RU" smtClean="0">
                <a:solidFill>
                  <a:srgbClr val="000000"/>
                </a:solidFill>
              </a:rPr>
              <a:pPr>
                <a:defRPr/>
              </a:pPr>
              <a:t>8</a:t>
            </a:fld>
            <a:endParaRPr lang="ru-RU" altLang="ru-RU">
              <a:solidFill>
                <a:srgbClr val="0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31576" y="692696"/>
            <a:ext cx="4605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u="sng" dirty="0">
                <a:solidFill>
                  <a:srgbClr val="2F2B20"/>
                </a:solidFill>
                <a:latin typeface="Arial Black" panose="020B0A04020102020204" pitchFamily="34" charset="0"/>
              </a:rPr>
              <a:t>Территория и границы</a:t>
            </a:r>
            <a:endParaRPr lang="ru-RU" sz="3600" u="sng" dirty="0">
              <a:solidFill>
                <a:srgbClr val="2F2B20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76798" y="2169368"/>
            <a:ext cx="3971833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>
              <a:buClr>
                <a:srgbClr val="D6ECFF"/>
              </a:buClr>
            </a:pP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Площадь Донецкой Народной Республики составляет 8 540 км² - в списке из двухсот стран это 163-е место - как четвертинка Молдавии, половинка Кувейта или как весь Кипр во время прилива! </a:t>
            </a:r>
          </a:p>
          <a:p>
            <a:pPr algn="ctr">
              <a:buClr>
                <a:srgbClr val="D6ECFF"/>
              </a:buClr>
            </a:pP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ДНР измерить в </a:t>
            </a:r>
            <a:r>
              <a:rPr lang="ru-RU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Люксембургах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 выйдет 4, в </a:t>
            </a:r>
            <a:r>
              <a:rPr lang="ru-RU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Сингапурах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- 11, а в </a:t>
            </a:r>
            <a:r>
              <a:rPr lang="ru-RU" sz="2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Бахрейнах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20.</a:t>
            </a:r>
          </a:p>
          <a:p>
            <a:pPr>
              <a:buClr>
                <a:srgbClr val="D6ECFF"/>
              </a:buClr>
            </a:pPr>
            <a:endParaRPr lang="ru-RU" sz="20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87235"/>
            <a:ext cx="3964805" cy="5354133"/>
          </a:xfrm>
          <a:prstGeom prst="rect">
            <a:avLst/>
          </a:prstGeom>
        </p:spPr>
      </p:pic>
      <p:pic>
        <p:nvPicPr>
          <p:cNvPr id="12" name="Picture 2" descr="https://dnr-online.ru/wp-content/uploads/2018/03/map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798784"/>
            <a:ext cx="4860031" cy="6059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3" name="Picture 2" descr="J:\ДНР !!!\ДНР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798784"/>
            <a:ext cx="4860031" cy="606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06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40735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u="sng" dirty="0">
                <a:solidFill>
                  <a:prstClr val="white"/>
                </a:solidFill>
                <a:latin typeface="Arial Black" panose="020B0A04020102020204" pitchFamily="34" charset="0"/>
              </a:rPr>
              <a:t>территория и границы</a:t>
            </a:r>
            <a:endParaRPr lang="ru-RU" sz="2400" u="sng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2" descr="Regions of Donetsk Oblas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440"/>
          <a:stretch/>
        </p:blipFill>
        <p:spPr bwMode="auto">
          <a:xfrm>
            <a:off x="4024154" y="141619"/>
            <a:ext cx="5034953" cy="671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2" y="471879"/>
            <a:ext cx="3957645" cy="6197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 rot="16410233">
            <a:off x="5724212" y="3544413"/>
            <a:ext cx="29754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38100">
                  <a:solidFill>
                    <a:prstClr val="black"/>
                  </a:solidFill>
                </a:ln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ОРДЛО</a:t>
            </a:r>
          </a:p>
        </p:txBody>
      </p:sp>
      <p:sp>
        <p:nvSpPr>
          <p:cNvPr id="3" name="Прямоугольная выноска 2"/>
          <p:cNvSpPr/>
          <p:nvPr/>
        </p:nvSpPr>
        <p:spPr>
          <a:xfrm>
            <a:off x="1301615" y="1795549"/>
            <a:ext cx="4467418" cy="1775070"/>
          </a:xfrm>
          <a:prstGeom prst="wedgeRectCallout">
            <a:avLst>
              <a:gd name="adj1" fmla="val 74437"/>
              <a:gd name="adj2" fmla="val 791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prstClr val="black"/>
                </a:solidFill>
              </a:rPr>
              <a:t>Территории Донецкой и Луганской областей с особым порядком местного самоуправления</a:t>
            </a:r>
            <a:r>
              <a:rPr lang="ru-RU" sz="2400" dirty="0">
                <a:solidFill>
                  <a:prstClr val="black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7158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 animBg="1"/>
    </p:bldLst>
  </p:timing>
</p:sld>
</file>

<file path=ppt/theme/theme1.xml><?xml version="1.0" encoding="utf-8"?>
<a:theme xmlns:a="http://schemas.openxmlformats.org/drawingml/2006/main" name="1_Высокое напряжение">
  <a:themeElements>
    <a:clrScheme name="Высокое напряжение 4">
      <a:dk1>
        <a:srgbClr val="000000"/>
      </a:dk1>
      <a:lt1>
        <a:srgbClr val="FFFFCC"/>
      </a:lt1>
      <a:dk2>
        <a:srgbClr val="FF6600"/>
      </a:dk2>
      <a:lt2>
        <a:srgbClr val="333300"/>
      </a:lt2>
      <a:accent1>
        <a:srgbClr val="800000"/>
      </a:accent1>
      <a:accent2>
        <a:srgbClr val="CC6600"/>
      </a:accent2>
      <a:accent3>
        <a:srgbClr val="FFFFE2"/>
      </a:accent3>
      <a:accent4>
        <a:srgbClr val="000000"/>
      </a:accent4>
      <a:accent5>
        <a:srgbClr val="C0AAAA"/>
      </a:accent5>
      <a:accent6>
        <a:srgbClr val="B95C00"/>
      </a:accent6>
      <a:hlink>
        <a:srgbClr val="808000"/>
      </a:hlink>
      <a:folHlink>
        <a:srgbClr val="FFCC66"/>
      </a:folHlink>
    </a:clrScheme>
    <a:fontScheme name="Высокое напряжение">
      <a:majorFont>
        <a:latin typeface="Arial Black"/>
        <a:ea typeface=""/>
        <a:cs typeface=""/>
      </a:majorFont>
      <a:minorFont>
        <a:latin typeface="Arial Black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ысокое напряжение 1">
        <a:dk1>
          <a:srgbClr val="001932"/>
        </a:dk1>
        <a:lt1>
          <a:srgbClr val="FFFFFF"/>
        </a:lt1>
        <a:dk2>
          <a:srgbClr val="2181B7"/>
        </a:dk2>
        <a:lt2>
          <a:srgbClr val="CCFFFF"/>
        </a:lt2>
        <a:accent1>
          <a:srgbClr val="99FFCC"/>
        </a:accent1>
        <a:accent2>
          <a:srgbClr val="01B0FF"/>
        </a:accent2>
        <a:accent3>
          <a:srgbClr val="ABC1D8"/>
        </a:accent3>
        <a:accent4>
          <a:srgbClr val="DADADA"/>
        </a:accent4>
        <a:accent5>
          <a:srgbClr val="CAFFE2"/>
        </a:accent5>
        <a:accent6>
          <a:srgbClr val="019FE7"/>
        </a:accent6>
        <a:hlink>
          <a:srgbClr val="6666FF"/>
        </a:hlink>
        <a:folHlink>
          <a:srgbClr val="1C6D9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ысокое напряжение 2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666699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B9B9E7"/>
        </a:accent6>
        <a:hlink>
          <a:srgbClr val="CC00CC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ысокое напряжение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ысокое напряжение 4">
        <a:dk1>
          <a:srgbClr val="000000"/>
        </a:dk1>
        <a:lt1>
          <a:srgbClr val="FFFFCC"/>
        </a:lt1>
        <a:dk2>
          <a:srgbClr val="FF6600"/>
        </a:dk2>
        <a:lt2>
          <a:srgbClr val="333300"/>
        </a:lt2>
        <a:accent1>
          <a:srgbClr val="800000"/>
        </a:accent1>
        <a:accent2>
          <a:srgbClr val="CC6600"/>
        </a:accent2>
        <a:accent3>
          <a:srgbClr val="FFFFE2"/>
        </a:accent3>
        <a:accent4>
          <a:srgbClr val="000000"/>
        </a:accent4>
        <a:accent5>
          <a:srgbClr val="C0AAAA"/>
        </a:accent5>
        <a:accent6>
          <a:srgbClr val="B95C00"/>
        </a:accent6>
        <a:hlink>
          <a:srgbClr val="8080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ысокое напряжение 5">
        <a:dk1>
          <a:srgbClr val="1C3956"/>
        </a:dk1>
        <a:lt1>
          <a:srgbClr val="FFFFFF"/>
        </a:lt1>
        <a:dk2>
          <a:srgbClr val="003366"/>
        </a:dk2>
        <a:lt2>
          <a:srgbClr val="DDDDDD"/>
        </a:lt2>
        <a:accent1>
          <a:srgbClr val="3D7CBB"/>
        </a:accent1>
        <a:accent2>
          <a:srgbClr val="00152A"/>
        </a:accent2>
        <a:accent3>
          <a:srgbClr val="AAADB8"/>
        </a:accent3>
        <a:accent4>
          <a:srgbClr val="DADADA"/>
        </a:accent4>
        <a:accent5>
          <a:srgbClr val="AFBFDA"/>
        </a:accent5>
        <a:accent6>
          <a:srgbClr val="001225"/>
        </a:accent6>
        <a:hlink>
          <a:srgbClr val="33CCCC"/>
        </a:hlink>
        <a:folHlink>
          <a:srgbClr val="96B9D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ысокое напряжение 6">
        <a:dk1>
          <a:srgbClr val="000000"/>
        </a:dk1>
        <a:lt1>
          <a:srgbClr val="FFFFFF"/>
        </a:lt1>
        <a:dk2>
          <a:srgbClr val="440044"/>
        </a:dk2>
        <a:lt2>
          <a:srgbClr val="491D49"/>
        </a:lt2>
        <a:accent1>
          <a:srgbClr val="9D9DBD"/>
        </a:accent1>
        <a:accent2>
          <a:srgbClr val="14213C"/>
        </a:accent2>
        <a:accent3>
          <a:srgbClr val="FFFFFF"/>
        </a:accent3>
        <a:accent4>
          <a:srgbClr val="000000"/>
        </a:accent4>
        <a:accent5>
          <a:srgbClr val="CCCCDB"/>
        </a:accent5>
        <a:accent6>
          <a:srgbClr val="111D35"/>
        </a:accent6>
        <a:hlink>
          <a:srgbClr val="666699"/>
        </a:hlink>
        <a:folHlink>
          <a:srgbClr val="DBDBF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Высокое напряжение 7">
        <a:dk1>
          <a:srgbClr val="000000"/>
        </a:dk1>
        <a:lt1>
          <a:srgbClr val="FFFFFF"/>
        </a:lt1>
        <a:dk2>
          <a:srgbClr val="000000"/>
        </a:dk2>
        <a:lt2>
          <a:srgbClr val="001A00"/>
        </a:lt2>
        <a:accent1>
          <a:srgbClr val="339966"/>
        </a:accent1>
        <a:accent2>
          <a:srgbClr val="003300"/>
        </a:accent2>
        <a:accent3>
          <a:srgbClr val="FFFFFF"/>
        </a:accent3>
        <a:accent4>
          <a:srgbClr val="000000"/>
        </a:accent4>
        <a:accent5>
          <a:srgbClr val="ADCAB8"/>
        </a:accent5>
        <a:accent6>
          <a:srgbClr val="002D00"/>
        </a:accent6>
        <a:hlink>
          <a:srgbClr val="FF9933"/>
        </a:hlink>
        <a:folHlink>
          <a:srgbClr val="AFE9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Оформление по умолчанию">
  <a:themeElements>
    <a:clrScheme name="Оформление по умолчанию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834</Words>
  <Application>Microsoft Office PowerPoint</Application>
  <PresentationFormat>Экран (4:3)</PresentationFormat>
  <Paragraphs>144</Paragraphs>
  <Slides>23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23</vt:i4>
      </vt:variant>
    </vt:vector>
  </HeadingPairs>
  <TitlesOfParts>
    <vt:vector size="38" baseType="lpstr">
      <vt:lpstr>Arial Unicode MS</vt:lpstr>
      <vt:lpstr>Aharoni</vt:lpstr>
      <vt:lpstr>Arial</vt:lpstr>
      <vt:lpstr>Arial Black</vt:lpstr>
      <vt:lpstr>Calibri</vt:lpstr>
      <vt:lpstr>Franklin Gothic Heavy</vt:lpstr>
      <vt:lpstr>Open Sans</vt:lpstr>
      <vt:lpstr>Times New Roman</vt:lpstr>
      <vt:lpstr>Wingdings</vt:lpstr>
      <vt:lpstr>1_Высокое напряжение</vt:lpstr>
      <vt:lpstr>2_Оформление по умолчанию</vt:lpstr>
      <vt:lpstr>3_Тема Office</vt:lpstr>
      <vt:lpstr>1_Тема Office</vt:lpstr>
      <vt:lpstr>5_Тема Office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Ольхина</dc:creator>
  <cp:lastModifiedBy>Ольхина</cp:lastModifiedBy>
  <cp:revision>1</cp:revision>
  <dcterms:created xsi:type="dcterms:W3CDTF">2020-03-23T13:11:31Z</dcterms:created>
  <dcterms:modified xsi:type="dcterms:W3CDTF">2020-03-23T13:12:05Z</dcterms:modified>
</cp:coreProperties>
</file>